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72" r:id="rId3"/>
    <p:sldId id="273" r:id="rId4"/>
    <p:sldId id="276" r:id="rId5"/>
    <p:sldId id="275" r:id="rId6"/>
    <p:sldId id="274" r:id="rId7"/>
    <p:sldId id="277" r:id="rId8"/>
    <p:sldId id="278" r:id="rId9"/>
    <p:sldId id="279" r:id="rId10"/>
    <p:sldId id="280" r:id="rId11"/>
    <p:sldId id="281" r:id="rId12"/>
    <p:sldId id="282" r:id="rId13"/>
    <p:sldId id="283" r:id="rId14"/>
    <p:sldId id="284" r:id="rId15"/>
    <p:sldId id="285" r:id="rId16"/>
    <p:sldId id="286" r:id="rId17"/>
    <p:sldId id="287" r:id="rId18"/>
    <p:sldId id="289" r:id="rId19"/>
    <p:sldId id="290" r:id="rId20"/>
    <p:sldId id="291" r:id="rId21"/>
    <p:sldId id="292" r:id="rId22"/>
    <p:sldId id="293" r:id="rId23"/>
    <p:sldId id="294" r:id="rId24"/>
    <p:sldId id="257" r:id="rId25"/>
    <p:sldId id="262" r:id="rId26"/>
    <p:sldId id="263" r:id="rId27"/>
    <p:sldId id="264" r:id="rId28"/>
    <p:sldId id="266" r:id="rId29"/>
    <p:sldId id="271" r:id="rId30"/>
    <p:sldId id="267" r:id="rId31"/>
    <p:sldId id="265" r:id="rId32"/>
    <p:sldId id="270" r:id="rId33"/>
    <p:sldId id="259" r:id="rId34"/>
    <p:sldId id="260" r:id="rId35"/>
    <p:sldId id="288" r:id="rId36"/>
    <p:sldId id="258" r:id="rId37"/>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66" d="100"/>
          <a:sy n="66" d="100"/>
        </p:scale>
        <p:origin x="34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jpe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3213091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1969913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1950318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460816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smtClean="0"/>
              <a:t>按一下以編輯母片文字樣式</a:t>
            </a:r>
          </a:p>
        </p:txBody>
      </p:sp>
      <p:sp>
        <p:nvSpPr>
          <p:cNvPr id="4" name="日期版面配置區 3"/>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3161541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2187644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2835145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2939782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2548488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2116295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3AAA3CE0-3595-4682-9E2A-C73F2EE1086B}" type="datetimeFigureOut">
              <a:rPr lang="zh-TW" altLang="en-US" smtClean="0"/>
              <a:t>2019/9/30</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383952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45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AA3CE0-3595-4682-9E2A-C73F2EE1086B}" type="datetimeFigureOut">
              <a:rPr lang="zh-TW" altLang="en-US" smtClean="0"/>
              <a:t>2019/9/30</a:t>
            </a:fld>
            <a:endParaRPr lang="zh-TW" altLang="en-US"/>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2FCDDB-608D-4512-B290-AF0E08401529}" type="slidenum">
              <a:rPr lang="zh-TW" altLang="en-US" smtClean="0"/>
              <a:t>‹#›</a:t>
            </a:fld>
            <a:endParaRPr lang="zh-TW" altLang="en-US"/>
          </a:p>
        </p:txBody>
      </p:sp>
    </p:spTree>
    <p:extLst>
      <p:ext uri="{BB962C8B-B14F-4D97-AF65-F5344CB8AC3E}">
        <p14:creationId xmlns:p14="http://schemas.microsoft.com/office/powerpoint/2010/main" val="728819633"/>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youtube.com/watch?v=Et3tdYY2dBo"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youtube.com/watch?v=AezkugUtePo"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youtube.com/watch?v=2RXmzf3BFsM"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hyperlink" Target="https://www.youtube.com/watch?v=gEBs1QDhKww" TargetMode="External"/><Relationship Id="rId3" Type="http://schemas.openxmlformats.org/officeDocument/2006/relationships/hyperlink" Target="https://kknews.cc/zh-tw/agriculture/8jqkaq.html" TargetMode="External"/><Relationship Id="rId7" Type="http://schemas.openxmlformats.org/officeDocument/2006/relationships/hyperlink" Target="https://www.inside.com.tw/2014/05/29/they-find-gold-in-data-case-study-google-ups-amazon" TargetMode="External"/><Relationship Id="rId2" Type="http://schemas.openxmlformats.org/officeDocument/2006/relationships/hyperlink" Target="https://read01.com/na7dMM.html" TargetMode="External"/><Relationship Id="rId1" Type="http://schemas.openxmlformats.org/officeDocument/2006/relationships/slideLayout" Target="../slideLayouts/slideLayout2.xml"/><Relationship Id="rId6" Type="http://schemas.openxmlformats.org/officeDocument/2006/relationships/hyperlink" Target="https://kknews.cc/zh-tw/tech/2vk48z.html" TargetMode="External"/><Relationship Id="rId5" Type="http://schemas.openxmlformats.org/officeDocument/2006/relationships/hyperlink" Target="http://iguang.tw/u/4219580/article/466441.html" TargetMode="External"/><Relationship Id="rId10" Type="http://schemas.openxmlformats.org/officeDocument/2006/relationships/hyperlink" Target="http://www.naipo.com/Portals/1/web_tw/Knowledge_Center/Industry_Economy/publish-216.htm" TargetMode="External"/><Relationship Id="rId4" Type="http://schemas.openxmlformats.org/officeDocument/2006/relationships/hyperlink" Target="https://kknews.cc/agriculture/nl3nb2.html" TargetMode="External"/><Relationship Id="rId9" Type="http://schemas.openxmlformats.org/officeDocument/2006/relationships/hyperlink" Target="https://kknews.cc/zh-tw/tech/k3vaqb.html"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zh-TW" altLang="zh-TW" dirty="0">
                <a:hlinkClick r:id="rId2"/>
              </a:rPr>
              <a:t>巨量資料在不同領域的應用及影響</a:t>
            </a:r>
            <a:endParaRPr lang="zh-TW" altLang="en-US" dirty="0"/>
          </a:p>
        </p:txBody>
      </p:sp>
      <p:sp>
        <p:nvSpPr>
          <p:cNvPr id="3" name="副標題 2"/>
          <p:cNvSpPr>
            <a:spLocks noGrp="1"/>
          </p:cNvSpPr>
          <p:nvPr>
            <p:ph type="subTitle" idx="1"/>
          </p:nvPr>
        </p:nvSpPr>
        <p:spPr/>
        <p:txBody>
          <a:bodyPr/>
          <a:lstStyle/>
          <a:p>
            <a:endParaRPr lang="zh-TW" altLang="en-US" dirty="0"/>
          </a:p>
        </p:txBody>
      </p:sp>
    </p:spTree>
    <p:extLst>
      <p:ext uri="{BB962C8B-B14F-4D97-AF65-F5344CB8AC3E}">
        <p14:creationId xmlns:p14="http://schemas.microsoft.com/office/powerpoint/2010/main" val="24206285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smtClean="0"/>
              <a:t>大數據應用案例之公路交通</a:t>
            </a:r>
            <a:endParaRPr lang="zh-TW" altLang="en-US" dirty="0"/>
          </a:p>
        </p:txBody>
      </p:sp>
      <p:sp>
        <p:nvSpPr>
          <p:cNvPr id="3" name="內容版面配置區 2"/>
          <p:cNvSpPr>
            <a:spLocks noGrp="1"/>
          </p:cNvSpPr>
          <p:nvPr>
            <p:ph idx="1"/>
          </p:nvPr>
        </p:nvSpPr>
        <p:spPr/>
        <p:txBody>
          <a:bodyPr/>
          <a:lstStyle/>
          <a:p>
            <a:r>
              <a:rPr lang="zh-TW" altLang="en-US" dirty="0"/>
              <a:t>施樂就是參與此次項目的公司，它的抗擁塞項目，包括用</a:t>
            </a:r>
            <a:r>
              <a:rPr lang="en-US" altLang="zh-TW" dirty="0">
                <a:solidFill>
                  <a:srgbClr val="FF0000"/>
                </a:solidFill>
              </a:rPr>
              <a:t>ExpressLanes</a:t>
            </a:r>
            <a:r>
              <a:rPr lang="zh-TW" altLang="en-US" dirty="0">
                <a:solidFill>
                  <a:srgbClr val="FF0000"/>
                </a:solidFill>
              </a:rPr>
              <a:t>、動態定價</a:t>
            </a:r>
            <a:r>
              <a:rPr lang="zh-TW" altLang="en-US" dirty="0"/>
              <a:t>，上升的需求等等以維持某種秩序的想法。施樂公司的首席技術執行官</a:t>
            </a:r>
            <a:r>
              <a:rPr lang="en-US" altLang="zh-TW" dirty="0" err="1"/>
              <a:t>Natesh</a:t>
            </a:r>
            <a:r>
              <a:rPr lang="en-US" altLang="zh-TW" dirty="0"/>
              <a:t> </a:t>
            </a:r>
            <a:r>
              <a:rPr lang="en-US" altLang="zh-TW" dirty="0" err="1"/>
              <a:t>Manikoth</a:t>
            </a:r>
            <a:r>
              <a:rPr lang="zh-TW" altLang="en-US" dirty="0"/>
              <a:t>表示，如果司機支付給駕駛熱車道</a:t>
            </a:r>
            <a:r>
              <a:rPr lang="en-US" altLang="zh-TW" dirty="0"/>
              <a:t>(</a:t>
            </a:r>
            <a:r>
              <a:rPr lang="zh-TW" altLang="en-US" dirty="0"/>
              <a:t>高佔用收費系統</a:t>
            </a:r>
            <a:r>
              <a:rPr lang="en-US" altLang="zh-TW" dirty="0"/>
              <a:t>)</a:t>
            </a:r>
            <a:r>
              <a:rPr lang="zh-TW" altLang="en-US" dirty="0"/>
              <a:t>，他必須保證車速每小時</a:t>
            </a:r>
            <a:r>
              <a:rPr lang="en-US" altLang="zh-TW" dirty="0"/>
              <a:t>45</a:t>
            </a:r>
            <a:r>
              <a:rPr lang="zh-TW" altLang="en-US" dirty="0"/>
              <a:t>英里左右。如果交通開始擁堵，</a:t>
            </a:r>
            <a:r>
              <a:rPr lang="zh-TW" altLang="en-US" dirty="0">
                <a:solidFill>
                  <a:srgbClr val="FF0000"/>
                </a:solidFill>
              </a:rPr>
              <a:t>私家汽車的支付價格將上升，以減少他們進入，而將車道用於高佔用率的車輛，例如公共汽車和大巴車。</a:t>
            </a:r>
          </a:p>
        </p:txBody>
      </p:sp>
    </p:spTree>
    <p:extLst>
      <p:ext uri="{BB962C8B-B14F-4D97-AF65-F5344CB8AC3E}">
        <p14:creationId xmlns:p14="http://schemas.microsoft.com/office/powerpoint/2010/main" val="6599650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b="1" dirty="0" smtClean="0"/>
              <a:t>大數據應用案例之中</a:t>
            </a:r>
            <a:r>
              <a:rPr lang="zh-TW" altLang="en-US" b="1" dirty="0"/>
              <a:t>石油檢修油氣</a:t>
            </a:r>
            <a:r>
              <a:rPr lang="zh-TW" altLang="en-US" b="1" dirty="0" smtClean="0"/>
              <a:t>管道</a:t>
            </a:r>
            <a:endParaRPr lang="zh-TW" altLang="en-US" b="1" dirty="0"/>
          </a:p>
        </p:txBody>
      </p:sp>
      <p:sp>
        <p:nvSpPr>
          <p:cNvPr id="3" name="內容版面配置區 2"/>
          <p:cNvSpPr>
            <a:spLocks noGrp="1"/>
          </p:cNvSpPr>
          <p:nvPr>
            <p:ph idx="1"/>
          </p:nvPr>
        </p:nvSpPr>
        <p:spPr/>
        <p:txBody>
          <a:bodyPr/>
          <a:lstStyle/>
          <a:p>
            <a:r>
              <a:rPr lang="zh-TW" altLang="en-US" dirty="0">
                <a:solidFill>
                  <a:srgbClr val="FF0000"/>
                </a:solidFill>
              </a:rPr>
              <a:t>油氣管道是石油、天然氣最經濟、最安全有效的運輸方式之一</a:t>
            </a:r>
            <a:r>
              <a:rPr lang="zh-TW" altLang="en-US" dirty="0"/>
              <a:t>。油氣管道在</a:t>
            </a:r>
            <a:r>
              <a:rPr lang="zh-TW" altLang="en-US" dirty="0">
                <a:solidFill>
                  <a:srgbClr val="FF0000"/>
                </a:solidFill>
              </a:rPr>
              <a:t>運行過程中腐蝕， 引發穿孔泄漏</a:t>
            </a:r>
            <a:r>
              <a:rPr lang="zh-TW" altLang="en-US" dirty="0"/>
              <a:t>，不但會</a:t>
            </a:r>
            <a:r>
              <a:rPr lang="zh-TW" altLang="en-US" dirty="0">
                <a:solidFill>
                  <a:srgbClr val="FF0000"/>
                </a:solidFill>
              </a:rPr>
              <a:t>嚴重污染環境並破壞生態，還會帶來巨大的經濟損失</a:t>
            </a:r>
            <a:r>
              <a:rPr lang="zh-TW" altLang="en-US" dirty="0"/>
              <a:t>，如何快速、精準查找出腐蝕點，並進行修復成為管道日常管理的一項重點工作。</a:t>
            </a:r>
            <a:r>
              <a:rPr lang="zh-TW" altLang="en-US" dirty="0" smtClean="0"/>
              <a:t/>
            </a:r>
            <a:br>
              <a:rPr lang="zh-TW" altLang="en-US" dirty="0" smtClean="0"/>
            </a:br>
            <a:r>
              <a:rPr lang="zh-TW" altLang="en-US" dirty="0" smtClean="0"/>
              <a:t/>
            </a:r>
            <a:br>
              <a:rPr lang="zh-TW" altLang="en-US" dirty="0" smtClean="0"/>
            </a:br>
            <a:endParaRPr lang="zh-TW" altLang="en-US" dirty="0"/>
          </a:p>
        </p:txBody>
      </p:sp>
      <p:pic>
        <p:nvPicPr>
          <p:cNvPr id="4" name="圖片 3"/>
          <p:cNvPicPr>
            <a:picLocks noChangeAspect="1"/>
          </p:cNvPicPr>
          <p:nvPr/>
        </p:nvPicPr>
        <p:blipFill>
          <a:blip r:embed="rId2"/>
          <a:stretch>
            <a:fillRect/>
          </a:stretch>
        </p:blipFill>
        <p:spPr>
          <a:xfrm>
            <a:off x="8355527" y="4001294"/>
            <a:ext cx="3531673" cy="1986566"/>
          </a:xfrm>
          <a:prstGeom prst="rect">
            <a:avLst/>
          </a:prstGeom>
        </p:spPr>
      </p:pic>
      <p:sp>
        <p:nvSpPr>
          <p:cNvPr id="5" name="矩形 4"/>
          <p:cNvSpPr/>
          <p:nvPr/>
        </p:nvSpPr>
        <p:spPr>
          <a:xfrm>
            <a:off x="9105700" y="6127234"/>
            <a:ext cx="2723823" cy="369332"/>
          </a:xfrm>
          <a:prstGeom prst="rect">
            <a:avLst/>
          </a:prstGeom>
        </p:spPr>
        <p:txBody>
          <a:bodyPr wrap="none">
            <a:spAutoFit/>
          </a:bodyPr>
          <a:lstStyle/>
          <a:p>
            <a:r>
              <a:rPr lang="zh-TW" altLang="en-US" dirty="0" smtClean="0"/>
              <a:t>資料來源：桃園在地聯盟</a:t>
            </a:r>
            <a:endParaRPr lang="zh-TW" altLang="en-US" dirty="0"/>
          </a:p>
        </p:txBody>
      </p:sp>
    </p:spTree>
    <p:extLst>
      <p:ext uri="{BB962C8B-B14F-4D97-AF65-F5344CB8AC3E}">
        <p14:creationId xmlns:p14="http://schemas.microsoft.com/office/powerpoint/2010/main" val="12996558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b="1" dirty="0" smtClean="0"/>
              <a:t>大數據應用案例之中石油檢修油氣管道</a:t>
            </a:r>
            <a:endParaRPr lang="zh-TW" altLang="en-US" b="1" dirty="0"/>
          </a:p>
        </p:txBody>
      </p:sp>
      <p:sp>
        <p:nvSpPr>
          <p:cNvPr id="3" name="內容版面配置區 2"/>
          <p:cNvSpPr>
            <a:spLocks noGrp="1"/>
          </p:cNvSpPr>
          <p:nvPr>
            <p:ph idx="1"/>
          </p:nvPr>
        </p:nvSpPr>
        <p:spPr/>
        <p:txBody>
          <a:bodyPr>
            <a:normAutofit fontScale="92500" lnSpcReduction="20000"/>
          </a:bodyPr>
          <a:lstStyle/>
          <a:p>
            <a:r>
              <a:rPr lang="zh-TW" altLang="en-US" dirty="0"/>
              <a:t>利用大數據分析與</a:t>
            </a:r>
            <a:r>
              <a:rPr lang="zh-TW" altLang="en-US" dirty="0">
                <a:solidFill>
                  <a:srgbClr val="FF0000"/>
                </a:solidFill>
              </a:rPr>
              <a:t>管道腐蝕相關的數據</a:t>
            </a:r>
            <a:r>
              <a:rPr lang="zh-TW" altLang="en-US" dirty="0"/>
              <a:t>，進行篩選分析，按其對腐蝕影響的重要程度進行排序，</a:t>
            </a:r>
            <a:r>
              <a:rPr lang="zh-TW" altLang="en-US" dirty="0">
                <a:solidFill>
                  <a:srgbClr val="FF0000"/>
                </a:solidFill>
              </a:rPr>
              <a:t>分析不同管段位置的腐蝕機率</a:t>
            </a:r>
            <a:r>
              <a:rPr lang="zh-TW" altLang="en-US" dirty="0"/>
              <a:t>。根據腐蝕</a:t>
            </a:r>
            <a:r>
              <a:rPr lang="zh-TW" altLang="en-US" dirty="0">
                <a:solidFill>
                  <a:srgbClr val="FF0000"/>
                </a:solidFill>
              </a:rPr>
              <a:t>風險等級劃分</a:t>
            </a:r>
            <a:r>
              <a:rPr lang="zh-TW" altLang="en-US" dirty="0"/>
              <a:t>，對該類腐蝕點進行開挖驗證，直接確定腐蝕點的腐蝕情況。根據開挖</a:t>
            </a:r>
            <a:r>
              <a:rPr lang="zh-TW" altLang="en-US" dirty="0">
                <a:solidFill>
                  <a:srgbClr val="FF0000"/>
                </a:solidFill>
              </a:rPr>
              <a:t>直接調查得到的結果修正判定模型結果，制定相應的維修方案</a:t>
            </a:r>
            <a:r>
              <a:rPr lang="zh-TW" altLang="en-US" dirty="0" smtClean="0">
                <a:solidFill>
                  <a:srgbClr val="FF0000"/>
                </a:solidFill>
              </a:rPr>
              <a:t>。</a:t>
            </a:r>
            <a:endParaRPr lang="en-US" altLang="zh-TW" dirty="0" smtClean="0">
              <a:solidFill>
                <a:srgbClr val="FF0000"/>
              </a:solidFill>
            </a:endParaRPr>
          </a:p>
          <a:p>
            <a:endParaRPr lang="en-US" altLang="zh-TW" dirty="0" smtClean="0"/>
          </a:p>
          <a:p>
            <a:r>
              <a:rPr lang="zh-TW" altLang="en-US" dirty="0" smtClean="0"/>
              <a:t>油氣管道數據：</a:t>
            </a:r>
            <a:r>
              <a:rPr lang="zh-TW" altLang="en-US" dirty="0" smtClean="0">
                <a:solidFill>
                  <a:srgbClr val="FF0000"/>
                </a:solidFill>
              </a:rPr>
              <a:t>管道建設及施工條件、管道應力狀態、管道材質、土壤腐蝕性、金屬損失量、腐蝕點數據</a:t>
            </a:r>
            <a:r>
              <a:rPr lang="zh-TW" altLang="en-US" dirty="0" smtClean="0"/>
              <a:t>等。</a:t>
            </a:r>
          </a:p>
          <a:p>
            <a:r>
              <a:rPr lang="zh-TW" altLang="en-US" dirty="0" smtClean="0"/>
              <a:t>其他數據：</a:t>
            </a:r>
            <a:r>
              <a:rPr lang="zh-TW" altLang="en-US" dirty="0" smtClean="0">
                <a:solidFill>
                  <a:srgbClr val="FF0000"/>
                </a:solidFill>
              </a:rPr>
              <a:t>相關企業生產數據、管道地理位置數據、公共天氣數據</a:t>
            </a:r>
            <a:r>
              <a:rPr lang="zh-TW" altLang="en-US" dirty="0" smtClean="0"/>
              <a:t>等。</a:t>
            </a:r>
          </a:p>
          <a:p>
            <a:pPr marL="0" indent="0">
              <a:buNone/>
            </a:pPr>
            <a:r>
              <a:rPr lang="zh-TW" altLang="en-US" dirty="0" smtClean="0"/>
              <a:t/>
            </a:r>
            <a:br>
              <a:rPr lang="zh-TW" altLang="en-US" dirty="0" smtClean="0"/>
            </a:br>
            <a:r>
              <a:rPr lang="zh-TW" altLang="en-US" dirty="0" smtClean="0"/>
              <a:t/>
            </a:r>
            <a:br>
              <a:rPr lang="zh-TW" altLang="en-US" dirty="0" smtClean="0"/>
            </a:br>
            <a:endParaRPr lang="zh-TW" altLang="en-US" dirty="0"/>
          </a:p>
        </p:txBody>
      </p:sp>
    </p:spTree>
    <p:extLst>
      <p:ext uri="{BB962C8B-B14F-4D97-AF65-F5344CB8AC3E}">
        <p14:creationId xmlns:p14="http://schemas.microsoft.com/office/powerpoint/2010/main" val="14665006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b="1" dirty="0" smtClean="0"/>
              <a:t>大數據應用案例之中石油檢修油氣管道</a:t>
            </a:r>
            <a:endParaRPr lang="zh-TW" altLang="en-US" b="1" dirty="0"/>
          </a:p>
        </p:txBody>
      </p:sp>
      <p:sp>
        <p:nvSpPr>
          <p:cNvPr id="3" name="內容版面配置區 2"/>
          <p:cNvSpPr>
            <a:spLocks noGrp="1"/>
          </p:cNvSpPr>
          <p:nvPr>
            <p:ph idx="1"/>
          </p:nvPr>
        </p:nvSpPr>
        <p:spPr/>
        <p:txBody>
          <a:bodyPr>
            <a:normAutofit/>
          </a:bodyPr>
          <a:lstStyle/>
          <a:p>
            <a:r>
              <a:rPr lang="zh-TW" altLang="en-US" dirty="0"/>
              <a:t>應用效果：</a:t>
            </a:r>
            <a:endParaRPr lang="en-US" altLang="zh-TW" dirty="0" smtClean="0"/>
          </a:p>
          <a:p>
            <a:r>
              <a:rPr lang="zh-TW" altLang="en-US" dirty="0" smtClean="0">
                <a:solidFill>
                  <a:srgbClr val="FF0000"/>
                </a:solidFill>
              </a:rPr>
              <a:t>降低</a:t>
            </a:r>
            <a:r>
              <a:rPr lang="zh-TW" altLang="en-US" dirty="0">
                <a:solidFill>
                  <a:srgbClr val="FF0000"/>
                </a:solidFill>
              </a:rPr>
              <a:t>維修成本</a:t>
            </a:r>
            <a:r>
              <a:rPr lang="zh-TW" altLang="en-US" dirty="0"/>
              <a:t>。通過各因素的</a:t>
            </a:r>
            <a:r>
              <a:rPr lang="zh-TW" altLang="en-US" dirty="0">
                <a:solidFill>
                  <a:srgbClr val="FF0000"/>
                </a:solidFill>
              </a:rPr>
              <a:t>腐蝕性疊加效果</a:t>
            </a:r>
            <a:r>
              <a:rPr lang="zh-TW" altLang="en-US" dirty="0"/>
              <a:t>並按照</a:t>
            </a:r>
            <a:r>
              <a:rPr lang="zh-TW" altLang="en-US" dirty="0">
                <a:solidFill>
                  <a:srgbClr val="FF0000"/>
                </a:solidFill>
              </a:rPr>
              <a:t>腐蝕機率進行排序</a:t>
            </a:r>
            <a:r>
              <a:rPr lang="zh-TW" altLang="en-US" dirty="0"/>
              <a:t>，得到相應管轄區域管道的</a:t>
            </a:r>
            <a:r>
              <a:rPr lang="zh-TW" altLang="en-US" dirty="0">
                <a:solidFill>
                  <a:srgbClr val="FF0000"/>
                </a:solidFill>
              </a:rPr>
              <a:t>腐蝕風險順序</a:t>
            </a:r>
            <a:r>
              <a:rPr lang="zh-TW" altLang="en-US" dirty="0"/>
              <a:t>。可以避免對所有疑似腐蝕缺陷點進行開挖，耗費大量人力、物力和財力的現象。全面檢測管道情況。傳統的風險評估方法，通常會基於管道內檢測或外檢測等單方面數據，可能無法全面排查出可能的腐蝕點，造成腐蝕嚴重點遺漏的情況。保障安全運輸。利用大數據可以快速、精準的找出運輸管道腐蝕點，及時修復，預防管道發生事故。</a:t>
            </a:r>
            <a:r>
              <a:rPr lang="zh-TW" altLang="en-US" dirty="0" smtClean="0"/>
              <a:t/>
            </a:r>
            <a:br>
              <a:rPr lang="zh-TW" altLang="en-US" dirty="0" smtClean="0"/>
            </a:br>
            <a:endParaRPr lang="zh-TW" altLang="en-US" dirty="0"/>
          </a:p>
        </p:txBody>
      </p:sp>
    </p:spTree>
    <p:extLst>
      <p:ext uri="{BB962C8B-B14F-4D97-AF65-F5344CB8AC3E}">
        <p14:creationId xmlns:p14="http://schemas.microsoft.com/office/powerpoint/2010/main" val="15027766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smtClean="0"/>
              <a:t>大數據應用案例之紐約</a:t>
            </a:r>
            <a:r>
              <a:rPr lang="zh-TW" altLang="en-US" b="1" dirty="0"/>
              <a:t>市公安管理</a:t>
            </a:r>
            <a:endParaRPr lang="zh-TW" altLang="en-US" dirty="0"/>
          </a:p>
        </p:txBody>
      </p:sp>
      <p:sp>
        <p:nvSpPr>
          <p:cNvPr id="3" name="內容版面配置區 2"/>
          <p:cNvSpPr>
            <a:spLocks noGrp="1"/>
          </p:cNvSpPr>
          <p:nvPr>
            <p:ph idx="1"/>
          </p:nvPr>
        </p:nvSpPr>
        <p:spPr/>
        <p:txBody>
          <a:bodyPr/>
          <a:lstStyle/>
          <a:p>
            <a:r>
              <a:rPr lang="zh-TW" altLang="en-US" dirty="0"/>
              <a:t>以</a:t>
            </a:r>
            <a:r>
              <a:rPr lang="zh-TW" altLang="en-US" dirty="0">
                <a:solidFill>
                  <a:srgbClr val="FF0000"/>
                </a:solidFill>
              </a:rPr>
              <a:t>紐約市</a:t>
            </a:r>
            <a:r>
              <a:rPr lang="zh-TW" altLang="en-US" dirty="0"/>
              <a:t>為例，每年都因為</a:t>
            </a:r>
            <a:r>
              <a:rPr lang="zh-TW" altLang="en-US" dirty="0">
                <a:solidFill>
                  <a:srgbClr val="FF0000"/>
                </a:solidFill>
              </a:rPr>
              <a:t>地下管道火災</a:t>
            </a:r>
            <a:r>
              <a:rPr lang="zh-TW" altLang="en-US" dirty="0"/>
              <a:t>，付出不少代價，路面上重</a:t>
            </a:r>
            <a:r>
              <a:rPr lang="zh-TW" altLang="en-US" dirty="0">
                <a:solidFill>
                  <a:srgbClr val="FF0000"/>
                </a:solidFill>
              </a:rPr>
              <a:t>達 </a:t>
            </a:r>
            <a:r>
              <a:rPr lang="en-US" altLang="zh-TW" dirty="0">
                <a:solidFill>
                  <a:srgbClr val="FF0000"/>
                </a:solidFill>
              </a:rPr>
              <a:t>140 </a:t>
            </a:r>
            <a:r>
              <a:rPr lang="zh-TW" altLang="en-US" dirty="0">
                <a:solidFill>
                  <a:srgbClr val="FF0000"/>
                </a:solidFill>
              </a:rPr>
              <a:t>公斤</a:t>
            </a:r>
            <a:r>
              <a:rPr lang="zh-TW" altLang="en-US" dirty="0"/>
              <a:t>的鑄鐵人孔蓋更常因為</a:t>
            </a:r>
            <a:r>
              <a:rPr lang="zh-TW" altLang="en-US" dirty="0">
                <a:solidFill>
                  <a:srgbClr val="FF0000"/>
                </a:solidFill>
              </a:rPr>
              <a:t>悶燒爆炸，飛到幾層樓高，再砸回地面，造成嚴重公安困擾</a:t>
            </a:r>
            <a:r>
              <a:rPr lang="zh-TW" altLang="en-US" dirty="0"/>
              <a:t>。但紐約市的地下電纜，長度超過 </a:t>
            </a:r>
            <a:r>
              <a:rPr lang="en-US" altLang="zh-TW" dirty="0">
                <a:solidFill>
                  <a:srgbClr val="FF0000"/>
                </a:solidFill>
              </a:rPr>
              <a:t>15 </a:t>
            </a:r>
            <a:r>
              <a:rPr lang="zh-TW" altLang="en-US" dirty="0">
                <a:solidFill>
                  <a:srgbClr val="FF0000"/>
                </a:solidFill>
              </a:rPr>
              <a:t>萬公里</a:t>
            </a:r>
            <a:r>
              <a:rPr lang="zh-TW" altLang="en-US" dirty="0"/>
              <a:t>，足以繞地球三圈半，光曼哈頓就有超過 </a:t>
            </a:r>
            <a:r>
              <a:rPr lang="en-US" altLang="zh-TW" dirty="0">
                <a:solidFill>
                  <a:srgbClr val="FF0000"/>
                </a:solidFill>
              </a:rPr>
              <a:t>5 </a:t>
            </a:r>
            <a:r>
              <a:rPr lang="zh-TW" altLang="en-US" dirty="0">
                <a:solidFill>
                  <a:srgbClr val="FF0000"/>
                </a:solidFill>
              </a:rPr>
              <a:t>萬 </a:t>
            </a:r>
            <a:r>
              <a:rPr lang="en-US" altLang="zh-TW" dirty="0">
                <a:solidFill>
                  <a:srgbClr val="FF0000"/>
                </a:solidFill>
              </a:rPr>
              <a:t>1000 </a:t>
            </a:r>
            <a:r>
              <a:rPr lang="zh-TW" altLang="en-US" dirty="0">
                <a:solidFill>
                  <a:srgbClr val="FF0000"/>
                </a:solidFill>
              </a:rPr>
              <a:t>個人孔蓋</a:t>
            </a:r>
            <a:r>
              <a:rPr lang="zh-TW" altLang="en-US" dirty="0"/>
              <a:t>，數量之多，就算</a:t>
            </a:r>
            <a:r>
              <a:rPr lang="zh-TW" altLang="en-US" dirty="0">
                <a:solidFill>
                  <a:srgbClr val="FF0000"/>
                </a:solidFill>
              </a:rPr>
              <a:t>每年定期檢查</a:t>
            </a:r>
            <a:r>
              <a:rPr lang="zh-TW" altLang="en-US" dirty="0"/>
              <a:t>，意外仍然防不勝防。</a:t>
            </a:r>
          </a:p>
        </p:txBody>
      </p:sp>
      <p:pic>
        <p:nvPicPr>
          <p:cNvPr id="4" name="圖片 3"/>
          <p:cNvPicPr>
            <a:picLocks noChangeAspect="1"/>
          </p:cNvPicPr>
          <p:nvPr/>
        </p:nvPicPr>
        <p:blipFill>
          <a:blip r:embed="rId2"/>
          <a:stretch>
            <a:fillRect/>
          </a:stretch>
        </p:blipFill>
        <p:spPr>
          <a:xfrm>
            <a:off x="8641723" y="4177048"/>
            <a:ext cx="3348507" cy="2427668"/>
          </a:xfrm>
          <a:prstGeom prst="rect">
            <a:avLst/>
          </a:prstGeom>
        </p:spPr>
      </p:pic>
    </p:spTree>
    <p:extLst>
      <p:ext uri="{BB962C8B-B14F-4D97-AF65-F5344CB8AC3E}">
        <p14:creationId xmlns:p14="http://schemas.microsoft.com/office/powerpoint/2010/main" val="320812380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smtClean="0"/>
              <a:t>大數據應用案例之紐約市公安管理</a:t>
            </a:r>
            <a:endParaRPr lang="zh-TW" altLang="en-US" dirty="0"/>
          </a:p>
        </p:txBody>
      </p:sp>
      <p:sp>
        <p:nvSpPr>
          <p:cNvPr id="3" name="內容版面配置區 2"/>
          <p:cNvSpPr>
            <a:spLocks noGrp="1"/>
          </p:cNvSpPr>
          <p:nvPr>
            <p:ph idx="1"/>
          </p:nvPr>
        </p:nvSpPr>
        <p:spPr/>
        <p:txBody>
          <a:bodyPr/>
          <a:lstStyle/>
          <a:p>
            <a:r>
              <a:rPr lang="zh-TW" altLang="en-US" dirty="0"/>
              <a:t>負責管理的愛迪生聯合電力公司，找上哥倫比亞大學統計專家魯丁（</a:t>
            </a:r>
            <a:r>
              <a:rPr lang="en-US" altLang="zh-TW" dirty="0"/>
              <a:t>Cynthia </a:t>
            </a:r>
            <a:r>
              <a:rPr lang="en-US" altLang="zh-TW" dirty="0" err="1"/>
              <a:t>Rudin</a:t>
            </a:r>
            <a:r>
              <a:rPr lang="zh-TW" altLang="en-US" dirty="0"/>
              <a:t>）協助</a:t>
            </a:r>
            <a:r>
              <a:rPr lang="zh-TW" altLang="en-US" dirty="0" smtClean="0"/>
              <a:t>。</a:t>
            </a:r>
            <a:endParaRPr lang="en-US" altLang="zh-TW" dirty="0" smtClean="0"/>
          </a:p>
          <a:p>
            <a:r>
              <a:rPr lang="zh-TW" altLang="en-US" dirty="0" smtClean="0"/>
              <a:t>怎麼</a:t>
            </a:r>
            <a:r>
              <a:rPr lang="zh-TW" altLang="en-US" dirty="0"/>
              <a:t>做呢？第一步，他們</a:t>
            </a:r>
            <a:r>
              <a:rPr lang="zh-TW" altLang="en-US" dirty="0">
                <a:solidFill>
                  <a:srgbClr val="FF0000"/>
                </a:solidFill>
              </a:rPr>
              <a:t>先蒐集 </a:t>
            </a:r>
            <a:r>
              <a:rPr lang="en-US" altLang="zh-TW" dirty="0">
                <a:solidFill>
                  <a:srgbClr val="FF0000"/>
                </a:solidFill>
              </a:rPr>
              <a:t>1880 </a:t>
            </a:r>
            <a:r>
              <a:rPr lang="zh-TW" altLang="en-US" dirty="0">
                <a:solidFill>
                  <a:srgbClr val="FF0000"/>
                </a:solidFill>
              </a:rPr>
              <a:t>年到 </a:t>
            </a:r>
            <a:r>
              <a:rPr lang="en-US" altLang="zh-TW" dirty="0">
                <a:solidFill>
                  <a:srgbClr val="FF0000"/>
                </a:solidFill>
              </a:rPr>
              <a:t>2008 </a:t>
            </a:r>
            <a:r>
              <a:rPr lang="zh-TW" altLang="en-US" dirty="0">
                <a:solidFill>
                  <a:srgbClr val="FF0000"/>
                </a:solidFill>
              </a:rPr>
              <a:t>年管路歷史資料</a:t>
            </a:r>
            <a:r>
              <a:rPr lang="zh-TW" altLang="en-US" dirty="0"/>
              <a:t>，但光是要表達「</a:t>
            </a:r>
            <a:r>
              <a:rPr lang="zh-TW" altLang="en-US" dirty="0">
                <a:solidFill>
                  <a:srgbClr val="FF0000"/>
                </a:solidFill>
              </a:rPr>
              <a:t>維修孔」，就有 </a:t>
            </a:r>
            <a:r>
              <a:rPr lang="en-US" altLang="zh-TW" dirty="0">
                <a:solidFill>
                  <a:srgbClr val="FF0000"/>
                </a:solidFill>
              </a:rPr>
              <a:t>38 </a:t>
            </a:r>
            <a:r>
              <a:rPr lang="zh-TW" altLang="en-US" dirty="0">
                <a:solidFill>
                  <a:srgbClr val="FF0000"/>
                </a:solidFill>
              </a:rPr>
              <a:t>種不同的寫法</a:t>
            </a:r>
            <a:r>
              <a:rPr lang="zh-TW" altLang="en-US" dirty="0"/>
              <a:t>，資料雜亂無章。研究的重點，在於找出「</a:t>
            </a:r>
            <a:r>
              <a:rPr lang="zh-TW" altLang="en-US" dirty="0" smtClean="0">
                <a:solidFill>
                  <a:srgbClr val="FF0000"/>
                </a:solidFill>
              </a:rPr>
              <a:t>相關性而非執著因果關係</a:t>
            </a:r>
            <a:r>
              <a:rPr lang="zh-TW" altLang="en-US" dirty="0" smtClean="0"/>
              <a:t>」</a:t>
            </a:r>
            <a:r>
              <a:rPr lang="zh-TW" altLang="en-US" dirty="0"/>
              <a:t>。不在於「</a:t>
            </a:r>
            <a:r>
              <a:rPr lang="zh-TW" altLang="en-US" dirty="0">
                <a:solidFill>
                  <a:srgbClr val="FF0000"/>
                </a:solidFill>
              </a:rPr>
              <a:t>為什麼會爆炸</a:t>
            </a:r>
            <a:r>
              <a:rPr lang="zh-TW" altLang="en-US" dirty="0"/>
              <a:t>」，而是「</a:t>
            </a:r>
            <a:r>
              <a:rPr lang="zh-TW" altLang="en-US" dirty="0">
                <a:solidFill>
                  <a:srgbClr val="FF0000"/>
                </a:solidFill>
              </a:rPr>
              <a:t>哪個人孔會爆炸</a:t>
            </a:r>
            <a:r>
              <a:rPr lang="zh-TW" altLang="en-US" dirty="0"/>
              <a:t>」</a:t>
            </a:r>
            <a:r>
              <a:rPr lang="zh-TW" altLang="en-US" dirty="0" smtClean="0"/>
              <a:t>。</a:t>
            </a:r>
            <a:endParaRPr lang="zh-TW" altLang="en-US" dirty="0"/>
          </a:p>
        </p:txBody>
      </p:sp>
    </p:spTree>
    <p:extLst>
      <p:ext uri="{BB962C8B-B14F-4D97-AF65-F5344CB8AC3E}">
        <p14:creationId xmlns:p14="http://schemas.microsoft.com/office/powerpoint/2010/main" val="30766976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smtClean="0"/>
              <a:t>大數據應用案例之紐約市公安管理</a:t>
            </a:r>
            <a:endParaRPr lang="zh-TW" altLang="en-US" dirty="0"/>
          </a:p>
        </p:txBody>
      </p:sp>
      <p:sp>
        <p:nvSpPr>
          <p:cNvPr id="3" name="內容版面配置區 2"/>
          <p:cNvSpPr>
            <a:spLocks noGrp="1"/>
          </p:cNvSpPr>
          <p:nvPr>
            <p:ph idx="1"/>
          </p:nvPr>
        </p:nvSpPr>
        <p:spPr/>
        <p:txBody>
          <a:bodyPr>
            <a:normAutofit/>
          </a:bodyPr>
          <a:lstStyle/>
          <a:p>
            <a:r>
              <a:rPr lang="zh-TW" altLang="en-US" dirty="0"/>
              <a:t>研究小組從 </a:t>
            </a:r>
            <a:r>
              <a:rPr lang="en-US" altLang="zh-TW" dirty="0">
                <a:solidFill>
                  <a:srgbClr val="FF0000"/>
                </a:solidFill>
              </a:rPr>
              <a:t>106 </a:t>
            </a:r>
            <a:r>
              <a:rPr lang="zh-TW" altLang="en-US" dirty="0">
                <a:solidFill>
                  <a:srgbClr val="FF0000"/>
                </a:solidFill>
              </a:rPr>
              <a:t>個重大人孔災害預測指標下手</a:t>
            </a:r>
            <a:r>
              <a:rPr lang="zh-TW" altLang="en-US" dirty="0"/>
              <a:t>，慢慢去蕪存菁，</a:t>
            </a:r>
            <a:r>
              <a:rPr lang="zh-TW" altLang="en-US" dirty="0">
                <a:solidFill>
                  <a:srgbClr val="FF0000"/>
                </a:solidFill>
              </a:rPr>
              <a:t>最後剩下幾個最有效的指標</a:t>
            </a:r>
            <a:r>
              <a:rPr lang="zh-TW" altLang="en-US" dirty="0"/>
              <a:t>。接著他們再縮小範圍，僅研究某一區的地下電纜，分析截至 </a:t>
            </a:r>
            <a:r>
              <a:rPr lang="en-US" altLang="zh-TW" dirty="0"/>
              <a:t>2008 </a:t>
            </a:r>
            <a:r>
              <a:rPr lang="zh-TW" altLang="en-US" dirty="0"/>
              <a:t>年的資料，來預測 </a:t>
            </a:r>
            <a:r>
              <a:rPr lang="en-US" altLang="zh-TW" dirty="0"/>
              <a:t>2009 </a:t>
            </a:r>
            <a:r>
              <a:rPr lang="zh-TW" altLang="en-US" dirty="0"/>
              <a:t>年的危險人孔位置，</a:t>
            </a:r>
            <a:r>
              <a:rPr lang="zh-TW" altLang="en-US" dirty="0">
                <a:solidFill>
                  <a:srgbClr val="FF0000"/>
                </a:solidFill>
              </a:rPr>
              <a:t>結果小組列出的前 </a:t>
            </a:r>
            <a:r>
              <a:rPr lang="en-US" altLang="zh-TW" dirty="0">
                <a:solidFill>
                  <a:srgbClr val="FF0000"/>
                </a:solidFill>
              </a:rPr>
              <a:t>10</a:t>
            </a:r>
            <a:r>
              <a:rPr lang="zh-TW" altLang="en-US" dirty="0">
                <a:solidFill>
                  <a:srgbClr val="FF0000"/>
                </a:solidFill>
              </a:rPr>
              <a:t>％ 危險清單</a:t>
            </a:r>
            <a:r>
              <a:rPr lang="zh-TW" altLang="en-US" dirty="0"/>
              <a:t>，</a:t>
            </a:r>
            <a:r>
              <a:rPr lang="zh-TW" altLang="en-US" dirty="0">
                <a:solidFill>
                  <a:srgbClr val="FF0000"/>
                </a:solidFill>
              </a:rPr>
              <a:t>的確有 </a:t>
            </a:r>
            <a:r>
              <a:rPr lang="en-US" altLang="zh-TW" dirty="0">
                <a:solidFill>
                  <a:srgbClr val="FF0000"/>
                </a:solidFill>
              </a:rPr>
              <a:t>44</a:t>
            </a:r>
            <a:r>
              <a:rPr lang="zh-TW" altLang="en-US" dirty="0">
                <a:solidFill>
                  <a:srgbClr val="FF0000"/>
                </a:solidFill>
              </a:rPr>
              <a:t>％ 曾發生過嚴重事故，也據此找出最有相關性的幾個指標</a:t>
            </a:r>
            <a:r>
              <a:rPr lang="zh-TW" altLang="en-US" dirty="0" smtClean="0"/>
              <a:t>。</a:t>
            </a:r>
            <a:endParaRPr lang="en-US" altLang="zh-TW" dirty="0" smtClean="0"/>
          </a:p>
          <a:p>
            <a:r>
              <a:rPr lang="zh-TW" altLang="en-US" dirty="0"/>
              <a:t>最後，小組發現「</a:t>
            </a:r>
            <a:r>
              <a:rPr lang="zh-TW" altLang="en-US" dirty="0">
                <a:solidFill>
                  <a:srgbClr val="FF0000"/>
                </a:solidFill>
              </a:rPr>
              <a:t>電纜年份」和「過去是否發生事故</a:t>
            </a:r>
            <a:r>
              <a:rPr lang="zh-TW" altLang="en-US" dirty="0"/>
              <a:t>」，是</a:t>
            </a:r>
            <a:r>
              <a:rPr lang="zh-TW" altLang="en-US" dirty="0">
                <a:solidFill>
                  <a:srgbClr val="FF0000"/>
                </a:solidFill>
              </a:rPr>
              <a:t>最重要的判斷指標</a:t>
            </a:r>
            <a:r>
              <a:rPr lang="zh-TW" altLang="en-US" dirty="0"/>
              <a:t>，依此原則來替市區幾萬個人孔蓋排定檢查順序。雖然答案好像顯而易見，但是過去卻渾然未覺，直到分析團隊用大數據的科學驗證，大家才恍然大悟。</a:t>
            </a:r>
          </a:p>
        </p:txBody>
      </p:sp>
    </p:spTree>
    <p:extLst>
      <p:ext uri="{BB962C8B-B14F-4D97-AF65-F5344CB8AC3E}">
        <p14:creationId xmlns:p14="http://schemas.microsoft.com/office/powerpoint/2010/main" val="22764510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smtClean="0"/>
              <a:t>大數據應用案例之</a:t>
            </a:r>
            <a:r>
              <a:rPr lang="zh-TW" altLang="en-US" dirty="0" smtClean="0"/>
              <a:t>循</a:t>
            </a:r>
            <a:r>
              <a:rPr lang="zh-TW" altLang="en-US" dirty="0"/>
              <a:t>司機</a:t>
            </a:r>
            <a:r>
              <a:rPr lang="zh-TW" altLang="en-US" dirty="0" smtClean="0"/>
              <a:t>行車</a:t>
            </a:r>
            <a:endParaRPr lang="zh-TW" altLang="en-US" dirty="0"/>
          </a:p>
        </p:txBody>
      </p:sp>
      <p:sp>
        <p:nvSpPr>
          <p:cNvPr id="3" name="內容版面配置區 2"/>
          <p:cNvSpPr>
            <a:spLocks noGrp="1"/>
          </p:cNvSpPr>
          <p:nvPr>
            <p:ph idx="1"/>
          </p:nvPr>
        </p:nvSpPr>
        <p:spPr/>
        <p:txBody>
          <a:bodyPr/>
          <a:lstStyle/>
          <a:p>
            <a:r>
              <a:rPr lang="zh-TW" altLang="en-US" dirty="0">
                <a:solidFill>
                  <a:srgbClr val="FF0000"/>
                </a:solidFill>
              </a:rPr>
              <a:t>快遞公司優必速（</a:t>
            </a:r>
            <a:r>
              <a:rPr lang="en-US" altLang="zh-TW" dirty="0">
                <a:solidFill>
                  <a:srgbClr val="FF0000"/>
                </a:solidFill>
              </a:rPr>
              <a:t>UPS</a:t>
            </a:r>
            <a:r>
              <a:rPr lang="zh-TW" altLang="en-US" dirty="0">
                <a:solidFill>
                  <a:srgbClr val="FF0000"/>
                </a:solidFill>
              </a:rPr>
              <a:t>）</a:t>
            </a:r>
            <a:r>
              <a:rPr lang="zh-TW" altLang="en-US" dirty="0"/>
              <a:t>也是率先把「</a:t>
            </a:r>
            <a:r>
              <a:rPr lang="zh-TW" altLang="en-US" dirty="0">
                <a:solidFill>
                  <a:srgbClr val="FF0000"/>
                </a:solidFill>
              </a:rPr>
              <a:t>地理位置</a:t>
            </a:r>
            <a:r>
              <a:rPr lang="zh-TW" altLang="en-US" dirty="0"/>
              <a:t>」資料化的成功案例。們透過</a:t>
            </a:r>
            <a:r>
              <a:rPr lang="zh-TW" altLang="en-US" dirty="0">
                <a:solidFill>
                  <a:srgbClr val="FF0000"/>
                </a:solidFill>
              </a:rPr>
              <a:t>每台貨車的無線電設備和 </a:t>
            </a:r>
            <a:r>
              <a:rPr lang="en-US" altLang="zh-TW" dirty="0">
                <a:solidFill>
                  <a:srgbClr val="FF0000"/>
                </a:solidFill>
              </a:rPr>
              <a:t>GPS</a:t>
            </a:r>
            <a:r>
              <a:rPr lang="zh-TW" altLang="en-US" dirty="0"/>
              <a:t>，精確知道車輛位置，並從</a:t>
            </a:r>
            <a:r>
              <a:rPr lang="zh-TW" altLang="en-US" dirty="0">
                <a:solidFill>
                  <a:srgbClr val="FF0000"/>
                </a:solidFill>
              </a:rPr>
              <a:t>累積下來無數筆的行車路徑</a:t>
            </a:r>
            <a:r>
              <a:rPr lang="zh-TW" altLang="en-US" dirty="0"/>
              <a:t>，找出最佳行車路線。從這些分析中，</a:t>
            </a:r>
            <a:r>
              <a:rPr lang="en-US" altLang="zh-TW" dirty="0">
                <a:solidFill>
                  <a:srgbClr val="FF0000"/>
                </a:solidFill>
              </a:rPr>
              <a:t>UPS </a:t>
            </a:r>
            <a:r>
              <a:rPr lang="zh-TW" altLang="en-US" dirty="0">
                <a:solidFill>
                  <a:srgbClr val="FF0000"/>
                </a:solidFill>
              </a:rPr>
              <a:t>發現十字路口最易發生意外</a:t>
            </a:r>
            <a:r>
              <a:rPr lang="zh-TW" altLang="en-US" dirty="0"/>
              <a:t>、</a:t>
            </a:r>
            <a:r>
              <a:rPr lang="zh-TW" altLang="en-US" dirty="0">
                <a:solidFill>
                  <a:srgbClr val="FF0000"/>
                </a:solidFill>
              </a:rPr>
              <a:t>紅綠燈最浪費時間，只要減少通過十字路口次數，就能省油</a:t>
            </a:r>
            <a:r>
              <a:rPr lang="zh-TW" altLang="en-US" dirty="0"/>
              <a:t>、</a:t>
            </a:r>
            <a:r>
              <a:rPr lang="zh-TW" altLang="en-US" dirty="0">
                <a:solidFill>
                  <a:srgbClr val="FF0000"/>
                </a:solidFill>
              </a:rPr>
              <a:t>提高安全</a:t>
            </a:r>
            <a:r>
              <a:rPr lang="zh-TW" altLang="en-US" dirty="0"/>
              <a:t>。靠著資料分析，</a:t>
            </a:r>
            <a:r>
              <a:rPr lang="en-US" altLang="zh-TW" dirty="0"/>
              <a:t>UPS </a:t>
            </a:r>
            <a:r>
              <a:rPr lang="zh-TW" altLang="en-US" dirty="0"/>
              <a:t>一年送貨里程大幅減少 </a:t>
            </a:r>
            <a:r>
              <a:rPr lang="en-US" altLang="zh-TW" dirty="0">
                <a:solidFill>
                  <a:srgbClr val="FF0000"/>
                </a:solidFill>
              </a:rPr>
              <a:t>4,800 </a:t>
            </a:r>
            <a:r>
              <a:rPr lang="zh-TW" altLang="en-US" dirty="0">
                <a:solidFill>
                  <a:srgbClr val="FF0000"/>
                </a:solidFill>
              </a:rPr>
              <a:t>公里，等於省下 </a:t>
            </a:r>
            <a:r>
              <a:rPr lang="en-US" altLang="zh-TW" dirty="0">
                <a:solidFill>
                  <a:srgbClr val="FF0000"/>
                </a:solidFill>
              </a:rPr>
              <a:t>300 </a:t>
            </a:r>
            <a:r>
              <a:rPr lang="zh-TW" altLang="en-US" dirty="0">
                <a:solidFill>
                  <a:srgbClr val="FF0000"/>
                </a:solidFill>
              </a:rPr>
              <a:t>萬加侖的油料及減少 </a:t>
            </a:r>
            <a:r>
              <a:rPr lang="en-US" altLang="zh-TW" dirty="0">
                <a:solidFill>
                  <a:srgbClr val="FF0000"/>
                </a:solidFill>
              </a:rPr>
              <a:t>3 </a:t>
            </a:r>
            <a:r>
              <a:rPr lang="zh-TW" altLang="en-US" dirty="0">
                <a:solidFill>
                  <a:srgbClr val="FF0000"/>
                </a:solidFill>
              </a:rPr>
              <a:t>萬噸二氧化碳</a:t>
            </a:r>
            <a:r>
              <a:rPr lang="zh-TW" altLang="en-US" dirty="0"/>
              <a:t>，安全性和效率也提高了。</a:t>
            </a:r>
          </a:p>
        </p:txBody>
      </p:sp>
      <p:pic>
        <p:nvPicPr>
          <p:cNvPr id="4" name="圖片 3"/>
          <p:cNvPicPr>
            <a:picLocks noChangeAspect="1"/>
          </p:cNvPicPr>
          <p:nvPr/>
        </p:nvPicPr>
        <p:blipFill>
          <a:blip r:embed="rId2"/>
          <a:stretch>
            <a:fillRect/>
          </a:stretch>
        </p:blipFill>
        <p:spPr>
          <a:xfrm>
            <a:off x="8667348" y="4765183"/>
            <a:ext cx="3267075" cy="2234679"/>
          </a:xfrm>
          <a:prstGeom prst="rect">
            <a:avLst/>
          </a:prstGeom>
        </p:spPr>
      </p:pic>
    </p:spTree>
    <p:extLst>
      <p:ext uri="{BB962C8B-B14F-4D97-AF65-F5344CB8AC3E}">
        <p14:creationId xmlns:p14="http://schemas.microsoft.com/office/powerpoint/2010/main" val="731334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零售流通業法寶：客戶購買行為分析</a:t>
            </a:r>
            <a:endParaRPr lang="zh-TW" altLang="en-US" dirty="0"/>
          </a:p>
        </p:txBody>
      </p:sp>
      <p:sp>
        <p:nvSpPr>
          <p:cNvPr id="3" name="內容版面配置區 2"/>
          <p:cNvSpPr>
            <a:spLocks noGrp="1"/>
          </p:cNvSpPr>
          <p:nvPr>
            <p:ph idx="1"/>
          </p:nvPr>
        </p:nvSpPr>
        <p:spPr/>
        <p:txBody>
          <a:bodyPr/>
          <a:lstStyle/>
          <a:p>
            <a:r>
              <a:rPr lang="zh-TW" altLang="en-US" dirty="0"/>
              <a:t>零售業運用</a:t>
            </a:r>
            <a:r>
              <a:rPr lang="en-US" altLang="zh-TW" dirty="0"/>
              <a:t>Big Data</a:t>
            </a:r>
            <a:r>
              <a:rPr lang="zh-TW" altLang="en-US" dirty="0"/>
              <a:t>方面，最著名的例子莫過於</a:t>
            </a:r>
            <a:r>
              <a:rPr lang="zh-TW" altLang="en-US" dirty="0">
                <a:solidFill>
                  <a:srgbClr val="FF0000"/>
                </a:solidFill>
              </a:rPr>
              <a:t>美國連鎖零售業商場</a:t>
            </a:r>
            <a:r>
              <a:rPr lang="en-US" altLang="zh-TW" dirty="0">
                <a:solidFill>
                  <a:srgbClr val="FF0000"/>
                </a:solidFill>
              </a:rPr>
              <a:t>Target</a:t>
            </a:r>
            <a:r>
              <a:rPr lang="zh-TW" altLang="en-US" dirty="0">
                <a:solidFill>
                  <a:srgbClr val="FF0000"/>
                </a:solidFill>
              </a:rPr>
              <a:t>運用女性消費族群的購買</a:t>
            </a:r>
            <a:r>
              <a:rPr lang="zh-TW" altLang="en-US" dirty="0" smtClean="0">
                <a:solidFill>
                  <a:srgbClr val="FF0000"/>
                </a:solidFill>
              </a:rPr>
              <a:t>行為</a:t>
            </a:r>
            <a:r>
              <a:rPr lang="zh-TW" altLang="en-US" dirty="0" smtClean="0">
                <a:solidFill>
                  <a:srgbClr val="FF0000"/>
                </a:solidFill>
              </a:rPr>
              <a:t>，研發</a:t>
            </a:r>
            <a:r>
              <a:rPr lang="zh-TW" altLang="en-US" dirty="0">
                <a:solidFill>
                  <a:srgbClr val="FF0000"/>
                </a:solidFill>
              </a:rPr>
              <a:t>出一套精準的「懷孕預測模型」</a:t>
            </a:r>
            <a:r>
              <a:rPr lang="zh-TW" altLang="en-US" dirty="0" smtClean="0">
                <a:solidFill>
                  <a:srgbClr val="FF0000"/>
                </a:solidFill>
              </a:rPr>
              <a:t>。</a:t>
            </a:r>
            <a:endParaRPr lang="en-US" altLang="zh-TW" dirty="0" smtClean="0">
              <a:solidFill>
                <a:srgbClr val="FF0000"/>
              </a:solidFill>
            </a:endParaRPr>
          </a:p>
          <a:p>
            <a:r>
              <a:rPr lang="zh-TW" altLang="en-US" dirty="0"/>
              <a:t>這個模型會列出</a:t>
            </a:r>
            <a:r>
              <a:rPr lang="en-US" altLang="zh-TW" dirty="0">
                <a:solidFill>
                  <a:srgbClr val="FF0000"/>
                </a:solidFill>
              </a:rPr>
              <a:t>25</a:t>
            </a:r>
            <a:r>
              <a:rPr lang="zh-TW" altLang="en-US" dirty="0">
                <a:solidFill>
                  <a:srgbClr val="FF0000"/>
                </a:solidFill>
              </a:rPr>
              <a:t>種孕婦最有可能購買的產品</a:t>
            </a:r>
            <a:r>
              <a:rPr lang="zh-TW" altLang="en-US" dirty="0"/>
              <a:t>，從女性消費者購買資料的改變，計算出她們的懷孕預測分數</a:t>
            </a:r>
            <a:r>
              <a:rPr lang="zh-TW" altLang="en-US" dirty="0" smtClean="0"/>
              <a:t>。</a:t>
            </a:r>
            <a:endParaRPr lang="en-US" altLang="zh-TW" dirty="0" smtClean="0"/>
          </a:p>
          <a:p>
            <a:endParaRPr lang="zh-TW" altLang="en-US" dirty="0"/>
          </a:p>
        </p:txBody>
      </p:sp>
    </p:spTree>
    <p:extLst>
      <p:ext uri="{BB962C8B-B14F-4D97-AF65-F5344CB8AC3E}">
        <p14:creationId xmlns:p14="http://schemas.microsoft.com/office/powerpoint/2010/main" val="23115155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零售流通業法寶：客戶購買行為分析</a:t>
            </a:r>
            <a:endParaRPr lang="zh-TW" altLang="en-US" dirty="0"/>
          </a:p>
        </p:txBody>
      </p:sp>
      <p:sp>
        <p:nvSpPr>
          <p:cNvPr id="3" name="內容版面配置區 2"/>
          <p:cNvSpPr>
            <a:spLocks noGrp="1"/>
          </p:cNvSpPr>
          <p:nvPr>
            <p:ph idx="1"/>
          </p:nvPr>
        </p:nvSpPr>
        <p:spPr/>
        <p:txBody>
          <a:bodyPr/>
          <a:lstStyle/>
          <a:p>
            <a:r>
              <a:rPr lang="en-US" altLang="zh-TW" dirty="0">
                <a:solidFill>
                  <a:srgbClr val="FF0000"/>
                </a:solidFill>
              </a:rPr>
              <a:t>Target</a:t>
            </a:r>
            <a:r>
              <a:rPr lang="zh-TW" altLang="en-US" dirty="0">
                <a:solidFill>
                  <a:srgbClr val="FF0000"/>
                </a:solidFill>
              </a:rPr>
              <a:t>一旦推測這名女性消費者可能已經懷孕，就會立刻寄出相關商品的促銷廣告，締造出「比父親還更早知道女兒懷孕」的奇聞。</a:t>
            </a:r>
            <a:endParaRPr lang="en-US" altLang="zh-TW" dirty="0">
              <a:solidFill>
                <a:srgbClr val="FF0000"/>
              </a:solidFill>
            </a:endParaRPr>
          </a:p>
          <a:p>
            <a:r>
              <a:rPr lang="zh-TW" altLang="en-US" dirty="0"/>
              <a:t>「假使顧客不願告知她已懷孕，零售業者如何知道？」</a:t>
            </a:r>
          </a:p>
        </p:txBody>
      </p:sp>
    </p:spTree>
    <p:extLst>
      <p:ext uri="{BB962C8B-B14F-4D97-AF65-F5344CB8AC3E}">
        <p14:creationId xmlns:p14="http://schemas.microsoft.com/office/powerpoint/2010/main" val="562836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hlinkClick r:id="rId2"/>
              </a:rPr>
              <a:t>大數據應用案例之電視媒體</a:t>
            </a:r>
            <a:endParaRPr lang="zh-TW" altLang="en-US" dirty="0"/>
          </a:p>
        </p:txBody>
      </p:sp>
      <p:sp>
        <p:nvSpPr>
          <p:cNvPr id="3" name="內容版面配置區 2"/>
          <p:cNvSpPr>
            <a:spLocks noGrp="1"/>
          </p:cNvSpPr>
          <p:nvPr>
            <p:ph idx="1"/>
          </p:nvPr>
        </p:nvSpPr>
        <p:spPr/>
        <p:txBody>
          <a:bodyPr/>
          <a:lstStyle/>
          <a:p>
            <a:r>
              <a:rPr lang="zh-TW" altLang="en-US" dirty="0"/>
              <a:t>對於體育愛好者，追蹤電視播放的最新運動賽事幾乎是一件不可能的事情，因為有超過上百個賽事在</a:t>
            </a:r>
            <a:r>
              <a:rPr lang="en-US" altLang="zh-TW" dirty="0"/>
              <a:t>8000</a:t>
            </a:r>
            <a:r>
              <a:rPr lang="zh-TW" altLang="en-US" dirty="0"/>
              <a:t>多個電視頻道播出。</a:t>
            </a:r>
          </a:p>
        </p:txBody>
      </p:sp>
      <p:pic>
        <p:nvPicPr>
          <p:cNvPr id="4" name="圖片 3"/>
          <p:cNvPicPr>
            <a:picLocks noChangeAspect="1"/>
          </p:cNvPicPr>
          <p:nvPr/>
        </p:nvPicPr>
        <p:blipFill>
          <a:blip r:embed="rId3"/>
          <a:stretch>
            <a:fillRect/>
          </a:stretch>
        </p:blipFill>
        <p:spPr>
          <a:xfrm>
            <a:off x="9278692" y="4368800"/>
            <a:ext cx="2628900" cy="1943100"/>
          </a:xfrm>
          <a:prstGeom prst="rect">
            <a:avLst/>
          </a:prstGeom>
        </p:spPr>
      </p:pic>
    </p:spTree>
    <p:extLst>
      <p:ext uri="{BB962C8B-B14F-4D97-AF65-F5344CB8AC3E}">
        <p14:creationId xmlns:p14="http://schemas.microsoft.com/office/powerpoint/2010/main" val="11272190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零售流通業法寶：客戶購買行為分析</a:t>
            </a:r>
            <a:endParaRPr lang="zh-TW" altLang="en-US" dirty="0"/>
          </a:p>
        </p:txBody>
      </p:sp>
      <p:sp>
        <p:nvSpPr>
          <p:cNvPr id="3" name="內容版面配置區 2"/>
          <p:cNvSpPr>
            <a:spLocks noGrp="1"/>
          </p:cNvSpPr>
          <p:nvPr>
            <p:ph idx="1"/>
          </p:nvPr>
        </p:nvSpPr>
        <p:spPr/>
        <p:txBody>
          <a:bodyPr/>
          <a:lstStyle/>
          <a:p>
            <a:r>
              <a:rPr lang="zh-TW" altLang="en-US" dirty="0"/>
              <a:t>探索此一大哉問的關鍵，</a:t>
            </a:r>
            <a:r>
              <a:rPr lang="zh-TW" altLang="en-US" dirty="0">
                <a:solidFill>
                  <a:srgbClr val="FF0000"/>
                </a:solidFill>
              </a:rPr>
              <a:t>其實就在於習慣</a:t>
            </a:r>
            <a:r>
              <a:rPr lang="zh-TW" altLang="en-US" dirty="0"/>
              <a:t>，</a:t>
            </a:r>
            <a:r>
              <a:rPr lang="zh-TW" altLang="en-US" dirty="0">
                <a:solidFill>
                  <a:srgbClr val="FF0000"/>
                </a:solidFill>
              </a:rPr>
              <a:t>只因習慣是很難改變的，萬一真的出現變化</a:t>
            </a:r>
            <a:r>
              <a:rPr lang="zh-TW" altLang="en-US" dirty="0"/>
              <a:t>，</a:t>
            </a:r>
            <a:r>
              <a:rPr lang="zh-TW" altLang="en-US" dirty="0">
                <a:solidFill>
                  <a:srgbClr val="FF0000"/>
                </a:solidFill>
              </a:rPr>
              <a:t>通常是基於某些重大事件所驅動而</a:t>
            </a:r>
            <a:r>
              <a:rPr lang="zh-TW" altLang="en-US" dirty="0" smtClean="0"/>
              <a:t>成</a:t>
            </a:r>
            <a:endParaRPr lang="en-US" altLang="zh-TW" dirty="0" smtClean="0"/>
          </a:p>
          <a:p>
            <a:r>
              <a:rPr lang="zh-TW" altLang="en-US" dirty="0"/>
              <a:t>女性顧客一旦懷孕，初期猶未大腹便便，只要她不明講，外人未必可清楚知悉這一訊息，但是在</a:t>
            </a:r>
            <a:r>
              <a:rPr lang="zh-TW" altLang="en-US" dirty="0">
                <a:solidFill>
                  <a:srgbClr val="FF0000"/>
                </a:solidFill>
              </a:rPr>
              <a:t>她懷孕之後，其實有些消費習慣已經轉變，這些轉變的軌跡</a:t>
            </a:r>
            <a:r>
              <a:rPr lang="zh-TW" altLang="en-US" dirty="0"/>
              <a:t>，即埋藏了事實的真相。</a:t>
            </a:r>
          </a:p>
        </p:txBody>
      </p:sp>
    </p:spTree>
    <p:extLst>
      <p:ext uri="{BB962C8B-B14F-4D97-AF65-F5344CB8AC3E}">
        <p14:creationId xmlns:p14="http://schemas.microsoft.com/office/powerpoint/2010/main" val="39538957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零售流通業法寶：客戶購買行為分析</a:t>
            </a:r>
            <a:endParaRPr lang="zh-TW" altLang="en-US" dirty="0"/>
          </a:p>
        </p:txBody>
      </p:sp>
      <p:sp>
        <p:nvSpPr>
          <p:cNvPr id="3" name="內容版面配置區 2"/>
          <p:cNvSpPr>
            <a:spLocks noGrp="1"/>
          </p:cNvSpPr>
          <p:nvPr>
            <p:ph idx="1"/>
          </p:nvPr>
        </p:nvSpPr>
        <p:spPr/>
        <p:txBody>
          <a:bodyPr/>
          <a:lstStyle/>
          <a:p>
            <a:r>
              <a:rPr lang="zh-TW" altLang="en-US" dirty="0"/>
              <a:t>零售業者的資料分析團隊，能夠經由觀察過往大量懷孕顧客的消費數據，輔以反覆進行測試與實驗，據以打造相關預測</a:t>
            </a:r>
            <a:r>
              <a:rPr lang="zh-TW" altLang="en-US" dirty="0" smtClean="0"/>
              <a:t>模型。</a:t>
            </a:r>
            <a:endParaRPr lang="en-US" altLang="zh-TW" dirty="0"/>
          </a:p>
          <a:p>
            <a:r>
              <a:rPr lang="zh-TW" altLang="en-US" dirty="0"/>
              <a:t>最重要的關鍵，</a:t>
            </a:r>
            <a:r>
              <a:rPr lang="zh-TW" altLang="en-US" dirty="0">
                <a:solidFill>
                  <a:srgbClr val="FF0000"/>
                </a:solidFill>
              </a:rPr>
              <a:t>乃在於乳液、無味香皂、洗手液、浴巾、凡士林、棉花球、鈣片、鋅或鎂營養補充品等</a:t>
            </a:r>
            <a:r>
              <a:rPr lang="en-US" altLang="zh-TW" dirty="0">
                <a:solidFill>
                  <a:srgbClr val="FF0000"/>
                </a:solidFill>
              </a:rPr>
              <a:t>20</a:t>
            </a:r>
            <a:r>
              <a:rPr lang="zh-TW" altLang="en-US" dirty="0">
                <a:solidFill>
                  <a:srgbClr val="FF0000"/>
                </a:solidFill>
              </a:rPr>
              <a:t>餘項商品的採購動機</a:t>
            </a:r>
            <a:r>
              <a:rPr lang="zh-TW" altLang="en-US" dirty="0"/>
              <a:t>，與懷孕癥候具有莫大關聯。</a:t>
            </a:r>
          </a:p>
        </p:txBody>
      </p:sp>
    </p:spTree>
    <p:extLst>
      <p:ext uri="{BB962C8B-B14F-4D97-AF65-F5344CB8AC3E}">
        <p14:creationId xmlns:p14="http://schemas.microsoft.com/office/powerpoint/2010/main" val="24849523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零售流通業法寶：客戶購買行為分析</a:t>
            </a:r>
            <a:endParaRPr lang="zh-TW" altLang="en-US" dirty="0"/>
          </a:p>
        </p:txBody>
      </p:sp>
      <p:sp>
        <p:nvSpPr>
          <p:cNvPr id="3" name="內容版面配置區 2"/>
          <p:cNvSpPr>
            <a:spLocks noGrp="1"/>
          </p:cNvSpPr>
          <p:nvPr>
            <p:ph idx="1"/>
          </p:nvPr>
        </p:nvSpPr>
        <p:spPr/>
        <p:txBody>
          <a:bodyPr/>
          <a:lstStyle/>
          <a:p>
            <a:r>
              <a:rPr lang="zh-TW" altLang="en-US" dirty="0"/>
              <a:t>假使有女性顧客，以往鮮少購買這些商品，但從某個時間點開始，竟然逐步採購相關品項，且</a:t>
            </a:r>
            <a:r>
              <a:rPr lang="zh-TW" altLang="en-US" dirty="0">
                <a:solidFill>
                  <a:srgbClr val="FF0000"/>
                </a:solidFill>
              </a:rPr>
              <a:t>購買的頻率、數量也漸次提高</a:t>
            </a:r>
            <a:r>
              <a:rPr lang="zh-TW" altLang="en-US" dirty="0"/>
              <a:t>，則</a:t>
            </a:r>
            <a:r>
              <a:rPr lang="zh-TW" altLang="en-US" dirty="0">
                <a:solidFill>
                  <a:srgbClr val="FF0000"/>
                </a:solidFill>
              </a:rPr>
              <a:t>零售業者即可根據其分析模型，推導出該顧客已經懷孕，甚可一併推敲預產期。</a:t>
            </a:r>
          </a:p>
        </p:txBody>
      </p:sp>
    </p:spTree>
    <p:extLst>
      <p:ext uri="{BB962C8B-B14F-4D97-AF65-F5344CB8AC3E}">
        <p14:creationId xmlns:p14="http://schemas.microsoft.com/office/powerpoint/2010/main" val="21330286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零售流通業法寶：客戶購買行為分析</a:t>
            </a:r>
            <a:endParaRPr lang="zh-TW" altLang="en-US" dirty="0"/>
          </a:p>
        </p:txBody>
      </p:sp>
      <p:sp>
        <p:nvSpPr>
          <p:cNvPr id="3" name="內容版面配置區 2"/>
          <p:cNvSpPr>
            <a:spLocks noGrp="1"/>
          </p:cNvSpPr>
          <p:nvPr>
            <p:ph idx="1"/>
          </p:nvPr>
        </p:nvSpPr>
        <p:spPr/>
        <p:txBody>
          <a:bodyPr/>
          <a:lstStyle/>
          <a:p>
            <a:r>
              <a:rPr lang="zh-TW" altLang="en-US" dirty="0"/>
              <a:t>零售業者費盡心思建構這個懷孕預測模型，並不只是為了炫耀自己的巨量資料分析能力，有多麼神乎其技，</a:t>
            </a:r>
            <a:r>
              <a:rPr lang="zh-TW" altLang="en-US" dirty="0">
                <a:solidFill>
                  <a:srgbClr val="FF0000"/>
                </a:solidFill>
              </a:rPr>
              <a:t>最終目的</a:t>
            </a:r>
            <a:r>
              <a:rPr lang="zh-TW" altLang="en-US" dirty="0"/>
              <a:t>仍在於</a:t>
            </a:r>
            <a:r>
              <a:rPr lang="zh-TW" altLang="en-US" dirty="0">
                <a:solidFill>
                  <a:srgbClr val="FF0000"/>
                </a:solidFill>
              </a:rPr>
              <a:t>創造商機</a:t>
            </a:r>
            <a:r>
              <a:rPr lang="zh-TW" altLang="en-US" dirty="0"/>
              <a:t>；比方說，多數女性顧客在</a:t>
            </a:r>
            <a:r>
              <a:rPr lang="zh-TW" altLang="en-US" dirty="0">
                <a:solidFill>
                  <a:srgbClr val="FF0000"/>
                </a:solidFill>
              </a:rPr>
              <a:t>懷孕六個月</a:t>
            </a:r>
            <a:r>
              <a:rPr lang="zh-TW" altLang="en-US" dirty="0"/>
              <a:t>時，通常會開始採買諸如孕婦裝、孕婦用</a:t>
            </a:r>
            <a:r>
              <a:rPr lang="zh-TW" altLang="en-US" dirty="0">
                <a:solidFill>
                  <a:srgbClr val="FF0000"/>
                </a:solidFill>
              </a:rPr>
              <a:t>維他命</a:t>
            </a:r>
            <a:r>
              <a:rPr lang="zh-TW" altLang="en-US" dirty="0"/>
              <a:t>等新商品</a:t>
            </a:r>
            <a:r>
              <a:rPr lang="zh-TW" altLang="en-US" dirty="0" smtClean="0"/>
              <a:t>。</a:t>
            </a:r>
            <a:endParaRPr lang="en-US" altLang="zh-TW" dirty="0" smtClean="0"/>
          </a:p>
          <a:p>
            <a:r>
              <a:rPr lang="zh-TW" altLang="en-US" dirty="0"/>
              <a:t>零售商若能適時提供精心設計的促銷廣告暨</a:t>
            </a:r>
            <a:r>
              <a:rPr lang="zh-TW" altLang="en-US" dirty="0">
                <a:solidFill>
                  <a:srgbClr val="FF0000"/>
                </a:solidFill>
              </a:rPr>
              <a:t>若干優惠兌換券</a:t>
            </a:r>
            <a:r>
              <a:rPr lang="zh-TW" altLang="en-US" dirty="0"/>
              <a:t>，即有機會擄獲顧客的芳心，進而成為該零售商的忠實客戶，日後除了懷孕用品外，舉凡家電、日用品、食品、衛浴用品，甚至是寵物飼料等需求，都傾向透過該零售商一次購足。</a:t>
            </a:r>
          </a:p>
        </p:txBody>
      </p:sp>
    </p:spTree>
    <p:extLst>
      <p:ext uri="{BB962C8B-B14F-4D97-AF65-F5344CB8AC3E}">
        <p14:creationId xmlns:p14="http://schemas.microsoft.com/office/powerpoint/2010/main" val="23454213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hlinkClick r:id="rId2"/>
              </a:rPr>
              <a:t>農業案例說明</a:t>
            </a:r>
            <a:endParaRPr lang="zh-TW" altLang="en-US" dirty="0"/>
          </a:p>
        </p:txBody>
      </p:sp>
      <p:sp>
        <p:nvSpPr>
          <p:cNvPr id="3" name="內容版面配置區 2"/>
          <p:cNvSpPr>
            <a:spLocks noGrp="1"/>
          </p:cNvSpPr>
          <p:nvPr>
            <p:ph idx="1"/>
          </p:nvPr>
        </p:nvSpPr>
        <p:spPr/>
        <p:txBody>
          <a:bodyPr/>
          <a:lstStyle/>
          <a:p>
            <a:r>
              <a:rPr lang="zh-TW" altLang="en-US" dirty="0" smtClean="0"/>
              <a:t>大</a:t>
            </a:r>
            <a:r>
              <a:rPr lang="zh-TW" altLang="en-US" dirty="0"/>
              <a:t>數據不僅可以預測天氣、避免交通擁堵，還可以應用在</a:t>
            </a:r>
            <a:r>
              <a:rPr lang="zh-TW" altLang="en-US" dirty="0">
                <a:solidFill>
                  <a:srgbClr val="FF0000"/>
                </a:solidFill>
              </a:rPr>
              <a:t>農業領域，為農耕決策制定提供支持</a:t>
            </a:r>
            <a:r>
              <a:rPr lang="zh-TW" altLang="en-US" dirty="0" smtClean="0"/>
              <a:t/>
            </a:r>
            <a:br>
              <a:rPr lang="zh-TW" altLang="en-US" dirty="0" smtClean="0"/>
            </a:br>
            <a:endParaRPr lang="zh-TW" altLang="en-US" dirty="0"/>
          </a:p>
        </p:txBody>
      </p:sp>
    </p:spTree>
    <p:extLst>
      <p:ext uri="{BB962C8B-B14F-4D97-AF65-F5344CB8AC3E}">
        <p14:creationId xmlns:p14="http://schemas.microsoft.com/office/powerpoint/2010/main" val="8539603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農業案例說明</a:t>
            </a:r>
            <a:endParaRPr lang="zh-TW" altLang="en-US" dirty="0"/>
          </a:p>
        </p:txBody>
      </p:sp>
      <p:sp>
        <p:nvSpPr>
          <p:cNvPr id="3" name="內容版面配置區 2"/>
          <p:cNvSpPr>
            <a:spLocks noGrp="1"/>
          </p:cNvSpPr>
          <p:nvPr>
            <p:ph idx="1"/>
          </p:nvPr>
        </p:nvSpPr>
        <p:spPr/>
        <p:txBody>
          <a:bodyPr/>
          <a:lstStyle/>
          <a:p>
            <a:r>
              <a:rPr lang="zh-TW" altLang="en-US" dirty="0" smtClean="0"/>
              <a:t>佳格大數據便是國內較早涉足農業領域，致力於通過「衛星</a:t>
            </a:r>
            <a:r>
              <a:rPr lang="en-US" altLang="zh-TW" dirty="0" smtClean="0"/>
              <a:t>+</a:t>
            </a:r>
            <a:r>
              <a:rPr lang="zh-TW" altLang="en-US" dirty="0" smtClean="0"/>
              <a:t>大數據」實現數據農業的公司。</a:t>
            </a:r>
            <a:endParaRPr lang="en-US" altLang="zh-TW" dirty="0" smtClean="0"/>
          </a:p>
          <a:p>
            <a:r>
              <a:rPr lang="zh-TW" altLang="en-US" dirty="0">
                <a:solidFill>
                  <a:srgbClr val="FF0000"/>
                </a:solidFill>
              </a:rPr>
              <a:t>環境大數據</a:t>
            </a:r>
            <a:r>
              <a:rPr lang="en-US" altLang="zh-TW" dirty="0">
                <a:solidFill>
                  <a:srgbClr val="FF0000"/>
                </a:solidFill>
              </a:rPr>
              <a:t>+</a:t>
            </a:r>
            <a:r>
              <a:rPr lang="zh-TW" altLang="en-US" dirty="0">
                <a:solidFill>
                  <a:srgbClr val="FF0000"/>
                </a:solidFill>
              </a:rPr>
              <a:t>精細化管理</a:t>
            </a:r>
            <a:r>
              <a:rPr lang="en-US" altLang="zh-TW" dirty="0">
                <a:solidFill>
                  <a:srgbClr val="FF0000"/>
                </a:solidFill>
              </a:rPr>
              <a:t>=</a:t>
            </a:r>
            <a:r>
              <a:rPr lang="zh-TW" altLang="en-US" dirty="0">
                <a:solidFill>
                  <a:srgbClr val="FF0000"/>
                </a:solidFill>
              </a:rPr>
              <a:t>提高生產效率</a:t>
            </a:r>
            <a:endParaRPr lang="en-US" altLang="zh-TW" dirty="0">
              <a:solidFill>
                <a:srgbClr val="FF0000"/>
              </a:solidFill>
            </a:endParaRPr>
          </a:p>
          <a:p>
            <a:endParaRPr lang="en-US" altLang="zh-TW" dirty="0" smtClean="0"/>
          </a:p>
          <a:p>
            <a:pPr marL="0" indent="0">
              <a:buNone/>
            </a:pPr>
            <a:r>
              <a:rPr lang="zh-TW" altLang="en-US" dirty="0" smtClean="0"/>
              <a:t/>
            </a:r>
            <a:br>
              <a:rPr lang="zh-TW" altLang="en-US" dirty="0" smtClean="0"/>
            </a:br>
            <a:endParaRPr lang="zh-TW" altLang="en-US" dirty="0"/>
          </a:p>
        </p:txBody>
      </p:sp>
    </p:spTree>
    <p:extLst>
      <p:ext uri="{BB962C8B-B14F-4D97-AF65-F5344CB8AC3E}">
        <p14:creationId xmlns:p14="http://schemas.microsoft.com/office/powerpoint/2010/main" val="130989858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衛星數據如何與農業相結合？</a:t>
            </a:r>
            <a:endParaRPr lang="zh-TW" altLang="en-US" dirty="0"/>
          </a:p>
        </p:txBody>
      </p:sp>
      <p:pic>
        <p:nvPicPr>
          <p:cNvPr id="4" name="內容版面配置區 3"/>
          <p:cNvPicPr>
            <a:picLocks noGrp="1" noChangeAspect="1"/>
          </p:cNvPicPr>
          <p:nvPr>
            <p:ph idx="1"/>
          </p:nvPr>
        </p:nvPicPr>
        <p:blipFill>
          <a:blip r:embed="rId2"/>
          <a:stretch>
            <a:fillRect/>
          </a:stretch>
        </p:blipFill>
        <p:spPr>
          <a:xfrm>
            <a:off x="676118" y="1545465"/>
            <a:ext cx="10068485" cy="4562179"/>
          </a:xfrm>
          <a:prstGeom prst="rect">
            <a:avLst/>
          </a:prstGeom>
        </p:spPr>
      </p:pic>
    </p:spTree>
    <p:extLst>
      <p:ext uri="{BB962C8B-B14F-4D97-AF65-F5344CB8AC3E}">
        <p14:creationId xmlns:p14="http://schemas.microsoft.com/office/powerpoint/2010/main" val="35186152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農業精緻化管理</a:t>
            </a:r>
            <a:endParaRPr lang="zh-TW" altLang="en-US" dirty="0"/>
          </a:p>
        </p:txBody>
      </p:sp>
      <p:sp>
        <p:nvSpPr>
          <p:cNvPr id="3" name="內容版面配置區 2"/>
          <p:cNvSpPr>
            <a:spLocks noGrp="1"/>
          </p:cNvSpPr>
          <p:nvPr>
            <p:ph idx="1"/>
          </p:nvPr>
        </p:nvSpPr>
        <p:spPr/>
        <p:txBody>
          <a:bodyPr>
            <a:normAutofit/>
          </a:bodyPr>
          <a:lstStyle/>
          <a:p>
            <a:r>
              <a:rPr lang="zh-TW" altLang="en-US" dirty="0"/>
              <a:t>最直接的應用是，通過</a:t>
            </a:r>
            <a:r>
              <a:rPr lang="zh-TW" altLang="en-US" dirty="0">
                <a:solidFill>
                  <a:srgbClr val="FF0000"/>
                </a:solidFill>
              </a:rPr>
              <a:t>衛星可以看到土地上種的是什麼作物</a:t>
            </a:r>
            <a:r>
              <a:rPr lang="zh-TW" altLang="en-US" dirty="0"/>
              <a:t>、進而</a:t>
            </a:r>
            <a:r>
              <a:rPr lang="zh-TW" altLang="en-US" dirty="0">
                <a:solidFill>
                  <a:srgbClr val="FF0000"/>
                </a:solidFill>
              </a:rPr>
              <a:t>觀測作物的長勢如葉子的大小和植株的高矮</a:t>
            </a:r>
            <a:r>
              <a:rPr lang="zh-TW" altLang="en-US" dirty="0"/>
              <a:t>等。而這些信息是在大面積種植中，難以通過人工在地面上監測到。採用精細化管理是提高農作物產量的一種有效途徑，而</a:t>
            </a:r>
            <a:r>
              <a:rPr lang="zh-TW" altLang="en-US" dirty="0">
                <a:solidFill>
                  <a:srgbClr val="FF0000"/>
                </a:solidFill>
              </a:rPr>
              <a:t>過去粗放式管理是將幾百畝地一視同仁，在同一時間點播種、澆水、施肥、收割，這是一種相對低效的種植模式</a:t>
            </a:r>
            <a:r>
              <a:rPr lang="zh-TW" altLang="en-US" dirty="0" smtClean="0">
                <a:solidFill>
                  <a:srgbClr val="FF0000"/>
                </a:solidFill>
              </a:rPr>
              <a:t>。</a:t>
            </a:r>
            <a:endParaRPr lang="en-US" altLang="zh-TW" dirty="0" smtClean="0">
              <a:solidFill>
                <a:srgbClr val="FF0000"/>
              </a:solidFill>
            </a:endParaRPr>
          </a:p>
          <a:p>
            <a:r>
              <a:rPr lang="zh-TW" altLang="en-US" dirty="0" smtClean="0"/>
              <a:t>事實上</a:t>
            </a:r>
            <a:r>
              <a:rPr lang="zh-TW" altLang="en-US" dirty="0"/>
              <a:t>，</a:t>
            </a:r>
            <a:r>
              <a:rPr lang="zh-TW" altLang="en-US" b="1" dirty="0">
                <a:solidFill>
                  <a:srgbClr val="FF0000"/>
                </a:solidFill>
              </a:rPr>
              <a:t>每塊土地的土壤、光照、溫度不一樣，空間上環境的變化具有很大的差異</a:t>
            </a:r>
            <a:r>
              <a:rPr lang="zh-TW" altLang="en-US" dirty="0"/>
              <a:t>。</a:t>
            </a:r>
            <a:r>
              <a:rPr lang="zh-TW" altLang="en-US" dirty="0" smtClean="0"/>
              <a:t/>
            </a:r>
            <a:br>
              <a:rPr lang="zh-TW" altLang="en-US" dirty="0" smtClean="0"/>
            </a:br>
            <a:r>
              <a:rPr lang="zh-TW" altLang="en-US" dirty="0" smtClean="0"/>
              <a:t/>
            </a:r>
            <a:br>
              <a:rPr lang="zh-TW" altLang="en-US" dirty="0" smtClean="0"/>
            </a:br>
            <a:endParaRPr lang="zh-TW" altLang="en-US" dirty="0"/>
          </a:p>
        </p:txBody>
      </p:sp>
    </p:spTree>
    <p:extLst>
      <p:ext uri="{BB962C8B-B14F-4D97-AF65-F5344CB8AC3E}">
        <p14:creationId xmlns:p14="http://schemas.microsoft.com/office/powerpoint/2010/main" val="264660504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灌溉水資源</a:t>
            </a:r>
            <a:endParaRPr lang="zh-TW" altLang="en-US" dirty="0"/>
          </a:p>
        </p:txBody>
      </p:sp>
      <p:sp>
        <p:nvSpPr>
          <p:cNvPr id="3" name="內容版面配置區 2"/>
          <p:cNvSpPr>
            <a:spLocks noGrp="1"/>
          </p:cNvSpPr>
          <p:nvPr>
            <p:ph idx="1"/>
          </p:nvPr>
        </p:nvSpPr>
        <p:spPr/>
        <p:txBody>
          <a:bodyPr/>
          <a:lstStyle/>
          <a:p>
            <a:r>
              <a:rPr lang="zh-TW" altLang="en-US" dirty="0"/>
              <a:t>大部分地區仍然採用</a:t>
            </a:r>
            <a:r>
              <a:rPr lang="zh-TW" altLang="en-US" dirty="0">
                <a:solidFill>
                  <a:srgbClr val="FF0000"/>
                </a:solidFill>
              </a:rPr>
              <a:t>粗放式的大水漫灌模式</a:t>
            </a:r>
            <a:r>
              <a:rPr lang="zh-TW" altLang="en-US" dirty="0"/>
              <a:t>，造成了水資源的極大浪費</a:t>
            </a:r>
            <a:r>
              <a:rPr lang="zh-TW" altLang="en-US" dirty="0" smtClean="0"/>
              <a:t>。</a:t>
            </a:r>
            <a:endParaRPr lang="en-US" altLang="zh-TW" dirty="0" smtClean="0"/>
          </a:p>
          <a:p>
            <a:r>
              <a:rPr lang="zh-TW" altLang="en-US" dirty="0" smtClean="0"/>
              <a:t>佳</a:t>
            </a:r>
            <a:r>
              <a:rPr lang="zh-TW" altLang="en-US" dirty="0"/>
              <a:t>格耘境通過衛星觀測每個地塊上植物生長狀態來</a:t>
            </a:r>
            <a:r>
              <a:rPr lang="zh-TW" altLang="en-US" dirty="0">
                <a:solidFill>
                  <a:srgbClr val="FF0000"/>
                </a:solidFill>
              </a:rPr>
              <a:t>計算實際作物需水量</a:t>
            </a:r>
            <a:r>
              <a:rPr lang="zh-TW" altLang="en-US" dirty="0"/>
              <a:t>，結合精細氣象</a:t>
            </a:r>
            <a:r>
              <a:rPr lang="zh-TW" altLang="en-US" dirty="0">
                <a:solidFill>
                  <a:srgbClr val="FF0000"/>
                </a:solidFill>
              </a:rPr>
              <a:t>模型給出的未來降水預測</a:t>
            </a:r>
            <a:r>
              <a:rPr lang="zh-TW" altLang="en-US" dirty="0"/>
              <a:t>，最終給出一套針對每個地塊的最經濟灌溉方案。</a:t>
            </a:r>
            <a:r>
              <a:rPr lang="zh-TW" altLang="en-US" dirty="0" smtClean="0"/>
              <a:t/>
            </a:r>
            <a:br>
              <a:rPr lang="zh-TW" altLang="en-US" dirty="0" smtClean="0"/>
            </a:br>
            <a:r>
              <a:rPr lang="zh-TW" altLang="en-US" dirty="0" smtClean="0"/>
              <a:t/>
            </a:r>
            <a:br>
              <a:rPr lang="zh-TW" altLang="en-US" dirty="0" smtClean="0"/>
            </a:br>
            <a:endParaRPr lang="zh-TW" altLang="en-US" dirty="0"/>
          </a:p>
        </p:txBody>
      </p:sp>
    </p:spTree>
    <p:extLst>
      <p:ext uri="{BB962C8B-B14F-4D97-AF65-F5344CB8AC3E}">
        <p14:creationId xmlns:p14="http://schemas.microsoft.com/office/powerpoint/2010/main" val="284803839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天氣上知天而作</a:t>
            </a:r>
            <a:endParaRPr lang="zh-TW" altLang="en-US" dirty="0"/>
          </a:p>
        </p:txBody>
      </p:sp>
      <p:sp>
        <p:nvSpPr>
          <p:cNvPr id="3" name="內容版面配置區 2"/>
          <p:cNvSpPr>
            <a:spLocks noGrp="1"/>
          </p:cNvSpPr>
          <p:nvPr>
            <p:ph idx="1"/>
          </p:nvPr>
        </p:nvSpPr>
        <p:spPr/>
        <p:txBody>
          <a:bodyPr/>
          <a:lstStyle/>
          <a:p>
            <a:r>
              <a:rPr lang="zh-TW" altLang="en-US" dirty="0"/>
              <a:t>強降雨、雷暴、冰雹、氣溫驟降等惡劣天氣都有可能給農業帶來經濟損失。幫助農業從業者從「</a:t>
            </a:r>
            <a:r>
              <a:rPr lang="zh-TW" altLang="en-US" dirty="0">
                <a:solidFill>
                  <a:srgbClr val="FF0000"/>
                </a:solidFill>
              </a:rPr>
              <a:t>看天吃飯」向「知天而作</a:t>
            </a:r>
            <a:r>
              <a:rPr lang="zh-TW" altLang="en-US" dirty="0"/>
              <a:t>」轉型，用數據指導生產，節本增效，降低風險，</a:t>
            </a:r>
            <a:r>
              <a:rPr lang="zh-TW" altLang="en-US" dirty="0" smtClean="0"/>
              <a:t/>
            </a:r>
            <a:br>
              <a:rPr lang="zh-TW" altLang="en-US" dirty="0" smtClean="0"/>
            </a:br>
            <a:r>
              <a:rPr lang="zh-TW" altLang="en-US" dirty="0" smtClean="0"/>
              <a:t/>
            </a:r>
            <a:br>
              <a:rPr lang="zh-TW" altLang="en-US" dirty="0" smtClean="0"/>
            </a:br>
            <a:endParaRPr lang="zh-TW" altLang="en-US" dirty="0"/>
          </a:p>
        </p:txBody>
      </p:sp>
      <p:pic>
        <p:nvPicPr>
          <p:cNvPr id="4" name="圖片 3"/>
          <p:cNvPicPr>
            <a:picLocks noChangeAspect="1"/>
          </p:cNvPicPr>
          <p:nvPr/>
        </p:nvPicPr>
        <p:blipFill>
          <a:blip r:embed="rId2"/>
          <a:stretch>
            <a:fillRect/>
          </a:stretch>
        </p:blipFill>
        <p:spPr>
          <a:xfrm>
            <a:off x="4889679" y="3238098"/>
            <a:ext cx="6096000" cy="3524250"/>
          </a:xfrm>
          <a:prstGeom prst="rect">
            <a:avLst/>
          </a:prstGeom>
        </p:spPr>
      </p:pic>
    </p:spTree>
    <p:extLst>
      <p:ext uri="{BB962C8B-B14F-4D97-AF65-F5344CB8AC3E}">
        <p14:creationId xmlns:p14="http://schemas.microsoft.com/office/powerpoint/2010/main" val="1091845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smtClean="0"/>
              <a:t>大數據應用案例之電視媒體</a:t>
            </a:r>
            <a:endParaRPr lang="zh-TW" altLang="en-US" dirty="0"/>
          </a:p>
        </p:txBody>
      </p:sp>
      <p:sp>
        <p:nvSpPr>
          <p:cNvPr id="3" name="內容版面配置區 2"/>
          <p:cNvSpPr>
            <a:spLocks noGrp="1"/>
          </p:cNvSpPr>
          <p:nvPr>
            <p:ph idx="1"/>
          </p:nvPr>
        </p:nvSpPr>
        <p:spPr/>
        <p:txBody>
          <a:bodyPr/>
          <a:lstStyle/>
          <a:p>
            <a:r>
              <a:rPr lang="zh-TW" altLang="en-US" dirty="0"/>
              <a:t>而現在市面上開發了一個可追蹤所有</a:t>
            </a:r>
            <a:r>
              <a:rPr lang="zh-TW" altLang="en-US" dirty="0">
                <a:solidFill>
                  <a:srgbClr val="FF0000"/>
                </a:solidFill>
              </a:rPr>
              <a:t>運動賽事的應用程序</a:t>
            </a:r>
            <a:r>
              <a:rPr lang="en-US" altLang="zh-TW" dirty="0">
                <a:solidFill>
                  <a:srgbClr val="FF0000"/>
                </a:solidFill>
              </a:rPr>
              <a:t>RUWT</a:t>
            </a:r>
            <a:r>
              <a:rPr lang="zh-TW" altLang="en-US" dirty="0"/>
              <a:t>，它已經可以在</a:t>
            </a:r>
            <a:r>
              <a:rPr lang="en-US" altLang="zh-TW" dirty="0" err="1"/>
              <a:t>iOS</a:t>
            </a:r>
            <a:r>
              <a:rPr lang="zh-TW" altLang="en-US" dirty="0"/>
              <a:t>和</a:t>
            </a:r>
            <a:r>
              <a:rPr lang="en-US" altLang="zh-TW" dirty="0"/>
              <a:t>Android</a:t>
            </a:r>
            <a:r>
              <a:rPr lang="zh-TW" altLang="en-US" dirty="0"/>
              <a:t>設備，以及在</a:t>
            </a:r>
            <a:r>
              <a:rPr lang="en-US" altLang="zh-TW" dirty="0"/>
              <a:t>Web</a:t>
            </a:r>
            <a:r>
              <a:rPr lang="zh-TW" altLang="en-US" dirty="0"/>
              <a:t>瀏覽器上使用，它不斷地分析運動數據流來讓球迷知道他們應該轉換成哪個台看到想看的節目，在電視的哪個頻道上找到，並讓他們在比賽中進行投票。對於谷歌電視和</a:t>
            </a:r>
            <a:r>
              <a:rPr lang="en-US" altLang="zh-TW" dirty="0"/>
              <a:t>TiVo</a:t>
            </a:r>
            <a:r>
              <a:rPr lang="zh-TW" altLang="en-US" dirty="0"/>
              <a:t>用戶來說，實際上 </a:t>
            </a:r>
            <a:r>
              <a:rPr lang="en-US" altLang="zh-TW" dirty="0"/>
              <a:t>RUWT</a:t>
            </a:r>
            <a:r>
              <a:rPr lang="zh-TW" altLang="en-US" dirty="0"/>
              <a:t>就是讓他們改變頻道調到一個比賽中</a:t>
            </a:r>
            <a:r>
              <a:rPr lang="zh-TW" altLang="en-US" dirty="0" smtClean="0"/>
              <a:t>。</a:t>
            </a:r>
            <a:endParaRPr lang="en-US" altLang="zh-TW" dirty="0" smtClean="0"/>
          </a:p>
          <a:p>
            <a:r>
              <a:rPr lang="zh-TW" altLang="en-US" dirty="0"/>
              <a:t>該程序能基於賽事的</a:t>
            </a:r>
            <a:r>
              <a:rPr lang="zh-TW" altLang="en-US" dirty="0">
                <a:solidFill>
                  <a:srgbClr val="FF0000"/>
                </a:solidFill>
              </a:rPr>
              <a:t>緊張激烈程度對比賽進行評分排名</a:t>
            </a:r>
            <a:r>
              <a:rPr lang="zh-TW" altLang="en-US" dirty="0"/>
              <a:t>，用戶可通過該應用程序找到值得收看的頻道和賽事。</a:t>
            </a:r>
          </a:p>
        </p:txBody>
      </p:sp>
    </p:spTree>
    <p:extLst>
      <p:ext uri="{BB962C8B-B14F-4D97-AF65-F5344CB8AC3E}">
        <p14:creationId xmlns:p14="http://schemas.microsoft.com/office/powerpoint/2010/main" val="69902032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精準化管理帶來效益</a:t>
            </a:r>
            <a:endParaRPr lang="zh-TW" altLang="en-US" dirty="0"/>
          </a:p>
        </p:txBody>
      </p:sp>
      <p:sp>
        <p:nvSpPr>
          <p:cNvPr id="3" name="內容版面配置區 2"/>
          <p:cNvSpPr>
            <a:spLocks noGrp="1"/>
          </p:cNvSpPr>
          <p:nvPr>
            <p:ph idx="1"/>
          </p:nvPr>
        </p:nvSpPr>
        <p:spPr/>
        <p:txBody>
          <a:bodyPr/>
          <a:lstStyle/>
          <a:p>
            <a:r>
              <a:rPr lang="zh-TW" altLang="en-US" dirty="0" smtClean="0"/>
              <a:t>通過這樣對每畝地的精準化管理，目前耘境平台可以給客戶最高帶來</a:t>
            </a:r>
            <a:r>
              <a:rPr lang="en-US" altLang="zh-TW" dirty="0" smtClean="0">
                <a:solidFill>
                  <a:srgbClr val="FF0000"/>
                </a:solidFill>
              </a:rPr>
              <a:t>15%</a:t>
            </a:r>
            <a:r>
              <a:rPr lang="zh-TW" altLang="en-US" dirty="0" smtClean="0">
                <a:solidFill>
                  <a:srgbClr val="FF0000"/>
                </a:solidFill>
              </a:rPr>
              <a:t>的產量提升</a:t>
            </a:r>
            <a:r>
              <a:rPr lang="zh-TW" altLang="en-US" dirty="0" smtClean="0"/>
              <a:t>，</a:t>
            </a:r>
            <a:r>
              <a:rPr lang="zh-TW" altLang="en-US" dirty="0" smtClean="0">
                <a:solidFill>
                  <a:srgbClr val="FF0000"/>
                </a:solidFill>
              </a:rPr>
              <a:t>同時降低生產成本和氣候變化帶來的風險</a:t>
            </a:r>
            <a:r>
              <a:rPr lang="zh-TW" altLang="en-US" dirty="0" smtClean="0"/>
              <a:t>。而模型中基於機器學習的算法是在不斷進化的，數據沉澱越多，模型預測的準確性和精度就越高，因此未來產量提高的比例會更大。</a:t>
            </a:r>
          </a:p>
          <a:p>
            <a:endParaRPr lang="zh-TW" altLang="en-US" dirty="0" smtClean="0"/>
          </a:p>
        </p:txBody>
      </p:sp>
    </p:spTree>
    <p:extLst>
      <p:ext uri="{BB962C8B-B14F-4D97-AF65-F5344CB8AC3E}">
        <p14:creationId xmlns:p14="http://schemas.microsoft.com/office/powerpoint/2010/main" val="10936675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原始資料來源</a:t>
            </a:r>
            <a:endParaRPr lang="zh-TW" altLang="en-US" dirty="0"/>
          </a:p>
        </p:txBody>
      </p:sp>
      <p:sp>
        <p:nvSpPr>
          <p:cNvPr id="3" name="內容版面配置區 2"/>
          <p:cNvSpPr>
            <a:spLocks noGrp="1"/>
          </p:cNvSpPr>
          <p:nvPr>
            <p:ph idx="1"/>
          </p:nvPr>
        </p:nvSpPr>
        <p:spPr/>
        <p:txBody>
          <a:bodyPr/>
          <a:lstStyle/>
          <a:p>
            <a:r>
              <a:rPr lang="zh-TW" altLang="en-US" dirty="0"/>
              <a:t>佳格耘境農業數據平台將眾多環境變量納入到計算模型中，並結合實時更新的衛星</a:t>
            </a:r>
            <a:r>
              <a:rPr lang="zh-TW" altLang="en-US" dirty="0" smtClean="0"/>
              <a:t>數據。</a:t>
            </a:r>
            <a:endParaRPr lang="en-US" altLang="zh-TW" dirty="0" smtClean="0"/>
          </a:p>
          <a:p>
            <a:r>
              <a:rPr lang="zh-TW" altLang="en-US" dirty="0" smtClean="0"/>
              <a:t>監測：</a:t>
            </a:r>
            <a:r>
              <a:rPr lang="zh-TW" altLang="en-US" dirty="0" smtClean="0">
                <a:solidFill>
                  <a:srgbClr val="FF0000"/>
                </a:solidFill>
              </a:rPr>
              <a:t>進行</a:t>
            </a:r>
            <a:r>
              <a:rPr lang="zh-TW" altLang="en-US" dirty="0">
                <a:solidFill>
                  <a:srgbClr val="FF0000"/>
                </a:solidFill>
              </a:rPr>
              <a:t>苗情監測、生長監控、病蟲害預警、產量</a:t>
            </a:r>
            <a:r>
              <a:rPr lang="zh-TW" altLang="en-US" dirty="0" smtClean="0">
                <a:solidFill>
                  <a:srgbClr val="FF0000"/>
                </a:solidFill>
              </a:rPr>
              <a:t>評估</a:t>
            </a:r>
            <a:endParaRPr lang="en-US" altLang="zh-TW" dirty="0" smtClean="0">
              <a:solidFill>
                <a:srgbClr val="FF0000"/>
              </a:solidFill>
            </a:endParaRPr>
          </a:p>
          <a:p>
            <a:r>
              <a:rPr lang="zh-TW" altLang="en-US" dirty="0" smtClean="0"/>
              <a:t>單位：以</a:t>
            </a:r>
            <a:r>
              <a:rPr lang="zh-TW" altLang="en-US" dirty="0">
                <a:solidFill>
                  <a:srgbClr val="FF0000"/>
                </a:solidFill>
              </a:rPr>
              <a:t>畝為單位將數據可視化，優化管理水平，協助耘境平台的用戶做出合理決策，從而最大化農作物的產量，提高生產效率</a:t>
            </a:r>
            <a:r>
              <a:rPr lang="zh-TW" altLang="en-US" dirty="0"/>
              <a:t>。</a:t>
            </a:r>
            <a:r>
              <a:rPr lang="zh-TW" altLang="en-US" dirty="0" smtClean="0"/>
              <a:t/>
            </a:r>
            <a:br>
              <a:rPr lang="zh-TW" altLang="en-US" dirty="0" smtClean="0"/>
            </a:br>
            <a:r>
              <a:rPr lang="zh-TW" altLang="en-US" dirty="0" smtClean="0"/>
              <a:t/>
            </a:r>
            <a:br>
              <a:rPr lang="zh-TW" altLang="en-US" dirty="0" smtClean="0"/>
            </a:br>
            <a:endParaRPr lang="zh-TW" altLang="en-US" dirty="0"/>
          </a:p>
        </p:txBody>
      </p:sp>
    </p:spTree>
    <p:extLst>
      <p:ext uri="{BB962C8B-B14F-4D97-AF65-F5344CB8AC3E}">
        <p14:creationId xmlns:p14="http://schemas.microsoft.com/office/powerpoint/2010/main" val="354677038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原始資料來源</a:t>
            </a:r>
            <a:endParaRPr lang="zh-TW" altLang="en-US" dirty="0"/>
          </a:p>
        </p:txBody>
      </p:sp>
      <p:sp>
        <p:nvSpPr>
          <p:cNvPr id="3" name="內容版面配置區 2"/>
          <p:cNvSpPr>
            <a:spLocks noGrp="1"/>
          </p:cNvSpPr>
          <p:nvPr>
            <p:ph idx="1"/>
          </p:nvPr>
        </p:nvSpPr>
        <p:spPr/>
        <p:txBody>
          <a:bodyPr/>
          <a:lstStyle/>
          <a:p>
            <a:r>
              <a:rPr lang="zh-TW" altLang="en-US" dirty="0" smtClean="0"/>
              <a:t>一是多元數據，通過數十顆衛星和無人機的數據源掌握全球</a:t>
            </a:r>
            <a:r>
              <a:rPr lang="en-US" altLang="zh-TW" dirty="0" smtClean="0">
                <a:solidFill>
                  <a:srgbClr val="FF0000"/>
                </a:solidFill>
              </a:rPr>
              <a:t>30</a:t>
            </a:r>
            <a:r>
              <a:rPr lang="zh-TW" altLang="en-US" dirty="0" smtClean="0">
                <a:solidFill>
                  <a:srgbClr val="FF0000"/>
                </a:solidFill>
              </a:rPr>
              <a:t>年的植被動態信息</a:t>
            </a:r>
            <a:r>
              <a:rPr lang="zh-TW" altLang="en-US" dirty="0" smtClean="0"/>
              <a:t>、東亞內</a:t>
            </a:r>
            <a:r>
              <a:rPr lang="en-US" altLang="zh-TW" dirty="0" smtClean="0">
                <a:solidFill>
                  <a:srgbClr val="FF0000"/>
                </a:solidFill>
              </a:rPr>
              <a:t>50</a:t>
            </a:r>
            <a:r>
              <a:rPr lang="zh-TW" altLang="en-US" dirty="0" smtClean="0">
                <a:solidFill>
                  <a:srgbClr val="FF0000"/>
                </a:solidFill>
              </a:rPr>
              <a:t>年的農業氣象數據</a:t>
            </a:r>
            <a:r>
              <a:rPr lang="zh-TW" altLang="en-US" dirty="0" smtClean="0"/>
              <a:t>；</a:t>
            </a:r>
            <a:endParaRPr lang="en-US" altLang="zh-TW" dirty="0" smtClean="0"/>
          </a:p>
          <a:p>
            <a:r>
              <a:rPr lang="zh-TW" altLang="en-US" dirty="0" smtClean="0"/>
              <a:t>二是先進的</a:t>
            </a:r>
            <a:r>
              <a:rPr lang="zh-TW" altLang="en-US" dirty="0" smtClean="0">
                <a:solidFill>
                  <a:srgbClr val="FF0000"/>
                </a:solidFill>
              </a:rPr>
              <a:t>深度學習算法</a:t>
            </a:r>
            <a:r>
              <a:rPr lang="zh-TW" altLang="en-US" dirty="0" smtClean="0"/>
              <a:t>，對包括衛星影像在內的環境大數據進行高維度的抽象和分析，獲得適用於中國破碎細小耕地地塊的農業信息。</a:t>
            </a:r>
            <a:endParaRPr lang="en-US" altLang="zh-TW" dirty="0" smtClean="0"/>
          </a:p>
          <a:p>
            <a:r>
              <a:rPr lang="zh-TW" altLang="en-US" dirty="0" smtClean="0"/>
              <a:t>三是在</a:t>
            </a:r>
            <a:r>
              <a:rPr lang="zh-TW" altLang="en-US" dirty="0" smtClean="0">
                <a:solidFill>
                  <a:srgbClr val="FF0000"/>
                </a:solidFill>
              </a:rPr>
              <a:t>空間數據的基礎上，接入長時間歷史數據分析和未來的環境預測，實現了時空一體的四維數據分析</a:t>
            </a:r>
            <a:r>
              <a:rPr lang="zh-TW" altLang="en-US" dirty="0" smtClean="0"/>
              <a:t>。</a:t>
            </a:r>
          </a:p>
          <a:p>
            <a:endParaRPr lang="zh-TW" altLang="en-US" dirty="0" smtClean="0"/>
          </a:p>
        </p:txBody>
      </p:sp>
    </p:spTree>
    <p:extLst>
      <p:ext uri="{BB962C8B-B14F-4D97-AF65-F5344CB8AC3E}">
        <p14:creationId xmlns:p14="http://schemas.microsoft.com/office/powerpoint/2010/main" val="3823782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zh-TW" altLang="en-US" dirty="0" smtClean="0"/>
              <a:t>大數據能夠給農業帶來的幫助</a:t>
            </a:r>
            <a:r>
              <a:rPr lang="en-US" altLang="zh-TW" dirty="0" smtClean="0"/>
              <a:t>-</a:t>
            </a:r>
            <a:r>
              <a:rPr lang="zh-TW" altLang="en-US" dirty="0" smtClean="0"/>
              <a:t>火龍果為例</a:t>
            </a:r>
            <a:endParaRPr lang="zh-TW" altLang="en-US" dirty="0"/>
          </a:p>
        </p:txBody>
      </p:sp>
      <p:sp>
        <p:nvSpPr>
          <p:cNvPr id="3" name="內容版面配置區 2"/>
          <p:cNvSpPr>
            <a:spLocks noGrp="1"/>
          </p:cNvSpPr>
          <p:nvPr>
            <p:ph idx="1"/>
          </p:nvPr>
        </p:nvSpPr>
        <p:spPr/>
        <p:txBody>
          <a:bodyPr/>
          <a:lstStyle/>
          <a:p>
            <a:r>
              <a:rPr lang="zh-TW" altLang="en-US" dirty="0" smtClean="0"/>
              <a:t>以</a:t>
            </a:r>
            <a:r>
              <a:rPr lang="zh-TW" altLang="en-US" dirty="0"/>
              <a:t>火龍果種植為例，因為</a:t>
            </a:r>
            <a:r>
              <a:rPr lang="zh-TW" altLang="en-US" dirty="0">
                <a:solidFill>
                  <a:srgbClr val="FF0000"/>
                </a:solidFill>
              </a:rPr>
              <a:t>火龍果存放周期比較短</a:t>
            </a:r>
            <a:r>
              <a:rPr lang="zh-TW" altLang="en-US" dirty="0"/>
              <a:t>，</a:t>
            </a:r>
            <a:r>
              <a:rPr lang="zh-TW" altLang="en-US" dirty="0">
                <a:solidFill>
                  <a:srgbClr val="FF0000"/>
                </a:solidFill>
              </a:rPr>
              <a:t>往往先有訂單再種植生產，因此地塊實際產量預估就顯得非常重要</a:t>
            </a:r>
            <a:r>
              <a:rPr lang="zh-TW" altLang="en-US" dirty="0" smtClean="0"/>
              <a:t>。</a:t>
            </a:r>
            <a:endParaRPr lang="en-US" altLang="zh-TW" dirty="0" smtClean="0"/>
          </a:p>
          <a:p>
            <a:r>
              <a:rPr lang="zh-TW" altLang="en-US" dirty="0" smtClean="0"/>
              <a:t>如果</a:t>
            </a:r>
            <a:r>
              <a:rPr lang="zh-TW" altLang="en-US" dirty="0"/>
              <a:t>可以</a:t>
            </a:r>
            <a:r>
              <a:rPr lang="zh-TW" altLang="en-US" dirty="0">
                <a:solidFill>
                  <a:srgbClr val="FF0000"/>
                </a:solidFill>
              </a:rPr>
              <a:t>預知產量高於訂單量</a:t>
            </a:r>
            <a:r>
              <a:rPr lang="zh-TW" altLang="en-US" dirty="0"/>
              <a:t>，</a:t>
            </a:r>
            <a:r>
              <a:rPr lang="zh-TW" altLang="en-US" dirty="0">
                <a:solidFill>
                  <a:srgbClr val="FF0000"/>
                </a:solidFill>
              </a:rPr>
              <a:t>種植戶可以提前尋找買家，保證銷售價格</a:t>
            </a:r>
            <a:r>
              <a:rPr lang="zh-TW" altLang="en-US" dirty="0"/>
              <a:t>。</a:t>
            </a:r>
            <a:r>
              <a:rPr lang="zh-TW" altLang="en-US" dirty="0">
                <a:solidFill>
                  <a:srgbClr val="FF0000"/>
                </a:solidFill>
              </a:rPr>
              <a:t>而當產量低於訂單量，可以想辦法提前補齊訂單量，避免違約事件發生</a:t>
            </a:r>
            <a:r>
              <a:rPr lang="zh-TW" altLang="en-US" dirty="0" smtClean="0"/>
              <a:t>。</a:t>
            </a:r>
            <a:endParaRPr lang="en-US" altLang="zh-TW" dirty="0" smtClean="0"/>
          </a:p>
        </p:txBody>
      </p:sp>
    </p:spTree>
    <p:extLst>
      <p:ext uri="{BB962C8B-B14F-4D97-AF65-F5344CB8AC3E}">
        <p14:creationId xmlns:p14="http://schemas.microsoft.com/office/powerpoint/2010/main" val="132807881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dirty="0"/>
          </a:p>
        </p:txBody>
      </p:sp>
      <p:sp>
        <p:nvSpPr>
          <p:cNvPr id="3" name="內容版面配置區 2"/>
          <p:cNvSpPr>
            <a:spLocks noGrp="1"/>
          </p:cNvSpPr>
          <p:nvPr>
            <p:ph idx="1"/>
          </p:nvPr>
        </p:nvSpPr>
        <p:spPr/>
        <p:txBody>
          <a:bodyPr/>
          <a:lstStyle/>
          <a:p>
            <a:r>
              <a:rPr lang="zh-TW" altLang="en-US" dirty="0" smtClean="0"/>
              <a:t>佳格公司就藉助大數據技術，分析無人機拍攝的火龍果種植園照片，從而計算出火龍果的產量，為種植戶提供重要參考。</a:t>
            </a:r>
            <a:br>
              <a:rPr lang="zh-TW" altLang="en-US" dirty="0" smtClean="0"/>
            </a:br>
            <a:endParaRPr lang="zh-TW" altLang="en-US" dirty="0" smtClean="0"/>
          </a:p>
          <a:p>
            <a:endParaRPr lang="zh-TW" altLang="en-US" dirty="0"/>
          </a:p>
        </p:txBody>
      </p:sp>
      <p:pic>
        <p:nvPicPr>
          <p:cNvPr id="1026" name="Picture 2" descr="「佳格公司 火龍果」的圖片搜尋結果"/>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8031" y="2846231"/>
            <a:ext cx="5715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556359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五大觀念，挖出潛在新商機</a:t>
            </a:r>
            <a:endParaRPr lang="zh-TW" altLang="en-US" dirty="0"/>
          </a:p>
        </p:txBody>
      </p:sp>
      <p:sp>
        <p:nvSpPr>
          <p:cNvPr id="3" name="內容版面配置區 2"/>
          <p:cNvSpPr>
            <a:spLocks noGrp="1"/>
          </p:cNvSpPr>
          <p:nvPr>
            <p:ph idx="1"/>
          </p:nvPr>
        </p:nvSpPr>
        <p:spPr>
          <a:xfrm>
            <a:off x="838199" y="1825625"/>
            <a:ext cx="10806953" cy="4351338"/>
          </a:xfrm>
        </p:spPr>
        <p:txBody>
          <a:bodyPr>
            <a:normAutofit/>
          </a:bodyPr>
          <a:lstStyle/>
          <a:p>
            <a:endParaRPr lang="zh-TW" altLang="en-US" dirty="0" smtClean="0"/>
          </a:p>
          <a:p>
            <a:r>
              <a:rPr lang="zh-TW" altLang="en-US" dirty="0" smtClean="0"/>
              <a:t>第一、資料數量要夠大、夠多，量比質更重要。</a:t>
            </a:r>
          </a:p>
          <a:p>
            <a:r>
              <a:rPr lang="zh-TW" altLang="en-US" dirty="0" smtClean="0"/>
              <a:t>第二、找出「相關性」，而非因果關係。</a:t>
            </a:r>
            <a:endParaRPr lang="en-US" altLang="zh-TW" dirty="0" smtClean="0"/>
          </a:p>
          <a:p>
            <a:pPr lvl="1"/>
            <a:r>
              <a:rPr lang="zh-TW" altLang="en-US" dirty="0"/>
              <a:t>比如說，經過千百年來的觀察，人們發現，「燕子低飛」和「即將下雨」存在相關性，因此，一旦看到「燕子低飛」，人們就知道「天將下雨」，該收衣服了</a:t>
            </a:r>
            <a:r>
              <a:rPr lang="zh-TW" altLang="en-US" dirty="0" smtClean="0"/>
              <a:t>。</a:t>
            </a:r>
            <a:endParaRPr lang="en-US" altLang="zh-TW" dirty="0" smtClean="0"/>
          </a:p>
          <a:p>
            <a:pPr marL="228600" lvl="1">
              <a:spcBef>
                <a:spcPts val="1000"/>
              </a:spcBef>
            </a:pPr>
            <a:r>
              <a:rPr lang="zh-TW" altLang="en-US" dirty="0"/>
              <a:t>第三、</a:t>
            </a:r>
            <a:r>
              <a:rPr lang="zh-TW" altLang="en-US" sz="2800" dirty="0"/>
              <a:t>地理位置</a:t>
            </a:r>
            <a:r>
              <a:rPr lang="zh-TW" altLang="en-US" dirty="0"/>
              <a:t>、情緒貼文、社群圖譜、看似無用的散漫紀錄，都是有用的。</a:t>
            </a:r>
          </a:p>
          <a:p>
            <a:r>
              <a:rPr lang="zh-TW" altLang="en-US" dirty="0" smtClean="0"/>
              <a:t>第四、只要有巨量資料思惟，小公司也能靠創新的點子致勝。</a:t>
            </a:r>
          </a:p>
          <a:p>
            <a:r>
              <a:rPr lang="zh-TW" altLang="en-US" dirty="0" smtClean="0"/>
              <a:t>第五、要小心資料獨裁，不要被巨量資料掌控。</a:t>
            </a:r>
            <a:endParaRPr lang="zh-TW" altLang="en-US" dirty="0"/>
          </a:p>
        </p:txBody>
      </p:sp>
    </p:spTree>
    <p:extLst>
      <p:ext uri="{BB962C8B-B14F-4D97-AF65-F5344CB8AC3E}">
        <p14:creationId xmlns:p14="http://schemas.microsoft.com/office/powerpoint/2010/main" val="16312005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smtClean="0"/>
              <a:t>資料來源</a:t>
            </a:r>
            <a:endParaRPr lang="zh-TW" altLang="en-US" dirty="0"/>
          </a:p>
        </p:txBody>
      </p:sp>
      <p:sp>
        <p:nvSpPr>
          <p:cNvPr id="3" name="內容版面配置區 2"/>
          <p:cNvSpPr>
            <a:spLocks noGrp="1"/>
          </p:cNvSpPr>
          <p:nvPr>
            <p:ph idx="1"/>
          </p:nvPr>
        </p:nvSpPr>
        <p:spPr/>
        <p:txBody>
          <a:bodyPr>
            <a:normAutofit fontScale="85000" lnSpcReduction="20000"/>
          </a:bodyPr>
          <a:lstStyle/>
          <a:p>
            <a:r>
              <a:rPr lang="zh-TW" altLang="en-US" dirty="0" smtClean="0"/>
              <a:t>原文網址：</a:t>
            </a:r>
            <a:r>
              <a:rPr lang="en-US" altLang="zh-TW" dirty="0" smtClean="0">
                <a:hlinkClick r:id="rId2"/>
              </a:rPr>
              <a:t>https://read01.com/na7dMM.html</a:t>
            </a:r>
            <a:endParaRPr lang="en-US" altLang="zh-TW" dirty="0" smtClean="0"/>
          </a:p>
          <a:p>
            <a:r>
              <a:rPr lang="zh-TW" altLang="en-US" dirty="0" smtClean="0"/>
              <a:t>原文網址：</a:t>
            </a:r>
            <a:r>
              <a:rPr lang="en-US" altLang="zh-TW" dirty="0" smtClean="0">
                <a:hlinkClick r:id="rId3"/>
              </a:rPr>
              <a:t>https://kknews.cc/zh-tw/agriculture/8jqkaq.html</a:t>
            </a:r>
            <a:endParaRPr lang="en-US" altLang="zh-TW" dirty="0" smtClean="0"/>
          </a:p>
          <a:p>
            <a:r>
              <a:rPr lang="en-US" altLang="zh-TW" dirty="0" smtClean="0">
                <a:hlinkClick r:id="rId3"/>
              </a:rPr>
              <a:t>https://kknews.cc/zh-tw/agriculture/8jqkaq.html</a:t>
            </a:r>
            <a:endParaRPr lang="en-US" altLang="zh-TW" dirty="0" smtClean="0"/>
          </a:p>
          <a:p>
            <a:r>
              <a:rPr lang="zh-TW" altLang="en-US" dirty="0" smtClean="0"/>
              <a:t>原文網址：</a:t>
            </a:r>
            <a:r>
              <a:rPr lang="en-US" altLang="zh-TW" dirty="0" smtClean="0">
                <a:hlinkClick r:id="rId4"/>
              </a:rPr>
              <a:t>https://kknews.cc/agriculture/nl3nb2.html</a:t>
            </a:r>
            <a:endParaRPr lang="en-US" altLang="zh-TW" dirty="0" smtClean="0"/>
          </a:p>
          <a:p>
            <a:r>
              <a:rPr lang="en-US" altLang="zh-TW" dirty="0" smtClean="0">
                <a:hlinkClick r:id="rId5"/>
              </a:rPr>
              <a:t>http://iguang.tw/u/4219580/article/466441.html</a:t>
            </a:r>
            <a:endParaRPr lang="en-US" altLang="zh-TW" dirty="0" smtClean="0"/>
          </a:p>
          <a:p>
            <a:r>
              <a:rPr lang="zh-TW" altLang="en-US" dirty="0" smtClean="0"/>
              <a:t>原文網址：</a:t>
            </a:r>
            <a:r>
              <a:rPr lang="en-US" altLang="zh-TW" dirty="0" smtClean="0">
                <a:hlinkClick r:id="rId6"/>
              </a:rPr>
              <a:t>https://kknews.cc/zh-tw/tech/2vk48z.html</a:t>
            </a:r>
            <a:endParaRPr lang="en-US" altLang="zh-TW" dirty="0" smtClean="0"/>
          </a:p>
          <a:p>
            <a:r>
              <a:rPr lang="en-US" altLang="zh-TW" dirty="0" smtClean="0">
                <a:hlinkClick r:id="rId7"/>
              </a:rPr>
              <a:t>https://www.inside.com.tw/2014/05/29/they-find-gold-in-data-case-study-google-ups-amazon</a:t>
            </a:r>
            <a:endParaRPr lang="en-US" altLang="zh-TW" dirty="0" smtClean="0"/>
          </a:p>
          <a:p>
            <a:r>
              <a:rPr lang="en-US" altLang="zh-TW" dirty="0">
                <a:hlinkClick r:id="rId8"/>
              </a:rPr>
              <a:t>https://</a:t>
            </a:r>
            <a:r>
              <a:rPr lang="en-US" altLang="zh-TW" dirty="0" err="1" smtClean="0">
                <a:hlinkClick r:id="rId8"/>
              </a:rPr>
              <a:t>www.youtube.com</a:t>
            </a:r>
            <a:r>
              <a:rPr lang="en-US" altLang="zh-TW" dirty="0" smtClean="0">
                <a:hlinkClick r:id="rId8"/>
              </a:rPr>
              <a:t>/</a:t>
            </a:r>
            <a:r>
              <a:rPr lang="en-US" altLang="zh-TW" dirty="0" err="1" smtClean="0">
                <a:hlinkClick r:id="rId8"/>
              </a:rPr>
              <a:t>watch?v</a:t>
            </a:r>
            <a:r>
              <a:rPr lang="en-US" altLang="zh-TW" dirty="0" smtClean="0">
                <a:hlinkClick r:id="rId8"/>
              </a:rPr>
              <a:t>=</a:t>
            </a:r>
            <a:r>
              <a:rPr lang="en-US" altLang="zh-TW" dirty="0" err="1" smtClean="0">
                <a:hlinkClick r:id="rId8"/>
              </a:rPr>
              <a:t>gEBs1QDhKww</a:t>
            </a:r>
            <a:endParaRPr lang="en-US" altLang="zh-TW" dirty="0" smtClean="0"/>
          </a:p>
          <a:p>
            <a:pPr marL="228600" lvl="1">
              <a:spcBef>
                <a:spcPts val="1000"/>
              </a:spcBef>
            </a:pPr>
            <a:r>
              <a:rPr lang="zh-TW" altLang="en-US" dirty="0"/>
              <a:t>網址：</a:t>
            </a:r>
            <a:r>
              <a:rPr lang="en-US" altLang="zh-TW" dirty="0">
                <a:hlinkClick r:id="rId9"/>
              </a:rPr>
              <a:t>https://</a:t>
            </a:r>
            <a:r>
              <a:rPr lang="en-US" altLang="zh-TW" dirty="0" err="1" smtClean="0">
                <a:hlinkClick r:id="rId9"/>
              </a:rPr>
              <a:t>kknews.cc</a:t>
            </a:r>
            <a:r>
              <a:rPr lang="en-US" altLang="zh-TW" dirty="0" smtClean="0">
                <a:hlinkClick r:id="rId9"/>
              </a:rPr>
              <a:t>/</a:t>
            </a:r>
            <a:r>
              <a:rPr lang="en-US" altLang="zh-TW" dirty="0" err="1" smtClean="0">
                <a:hlinkClick r:id="rId9"/>
              </a:rPr>
              <a:t>zh-tw</a:t>
            </a:r>
            <a:r>
              <a:rPr lang="en-US" altLang="zh-TW" dirty="0" smtClean="0">
                <a:hlinkClick r:id="rId9"/>
              </a:rPr>
              <a:t>/tech/</a:t>
            </a:r>
            <a:r>
              <a:rPr lang="en-US" altLang="zh-TW" dirty="0" err="1" smtClean="0">
                <a:hlinkClick r:id="rId9"/>
              </a:rPr>
              <a:t>k3vaqb.html</a:t>
            </a:r>
            <a:endParaRPr lang="en-US" altLang="zh-TW" dirty="0" smtClean="0"/>
          </a:p>
          <a:p>
            <a:pPr marL="228600" lvl="1">
              <a:spcBef>
                <a:spcPts val="1000"/>
              </a:spcBef>
            </a:pPr>
            <a:r>
              <a:rPr lang="en-US" altLang="zh-TW" dirty="0">
                <a:hlinkClick r:id="rId10"/>
              </a:rPr>
              <a:t>http://</a:t>
            </a:r>
            <a:r>
              <a:rPr lang="en-US" altLang="zh-TW" dirty="0" err="1" smtClean="0">
                <a:hlinkClick r:id="rId10"/>
              </a:rPr>
              <a:t>www.naipo.com</a:t>
            </a:r>
            <a:r>
              <a:rPr lang="en-US" altLang="zh-TW" dirty="0" smtClean="0">
                <a:hlinkClick r:id="rId10"/>
              </a:rPr>
              <a:t>/Portals/1/</a:t>
            </a:r>
            <a:r>
              <a:rPr lang="en-US" altLang="zh-TW" dirty="0" err="1" smtClean="0">
                <a:hlinkClick r:id="rId10"/>
              </a:rPr>
              <a:t>web_tw</a:t>
            </a:r>
            <a:r>
              <a:rPr lang="en-US" altLang="zh-TW" dirty="0" smtClean="0">
                <a:hlinkClick r:id="rId10"/>
              </a:rPr>
              <a:t>/</a:t>
            </a:r>
            <a:r>
              <a:rPr lang="en-US" altLang="zh-TW" dirty="0" err="1" smtClean="0">
                <a:hlinkClick r:id="rId10"/>
              </a:rPr>
              <a:t>Knowledge_Center</a:t>
            </a:r>
            <a:r>
              <a:rPr lang="en-US" altLang="zh-TW" dirty="0" smtClean="0">
                <a:hlinkClick r:id="rId10"/>
              </a:rPr>
              <a:t>/</a:t>
            </a:r>
            <a:r>
              <a:rPr lang="en-US" altLang="zh-TW" dirty="0" err="1" smtClean="0">
                <a:hlinkClick r:id="rId10"/>
              </a:rPr>
              <a:t>Industry_Economy</a:t>
            </a:r>
            <a:r>
              <a:rPr lang="en-US" altLang="zh-TW" dirty="0" smtClean="0">
                <a:hlinkClick r:id="rId10"/>
              </a:rPr>
              <a:t>/publish-</a:t>
            </a:r>
            <a:r>
              <a:rPr lang="en-US" altLang="zh-TW" dirty="0" err="1" smtClean="0">
                <a:hlinkClick r:id="rId10"/>
              </a:rPr>
              <a:t>216.htm</a:t>
            </a:r>
            <a:endParaRPr lang="en-US" altLang="zh-TW" dirty="0" smtClean="0"/>
          </a:p>
          <a:p>
            <a:pPr marL="228600" lvl="1">
              <a:spcBef>
                <a:spcPts val="1000"/>
              </a:spcBef>
            </a:pPr>
            <a:endParaRPr lang="zh-TW" altLang="en-US" dirty="0"/>
          </a:p>
          <a:p>
            <a:endParaRPr lang="en-US" altLang="zh-TW" dirty="0" smtClean="0"/>
          </a:p>
          <a:p>
            <a:endParaRPr lang="en-US" altLang="zh-TW" dirty="0" smtClean="0"/>
          </a:p>
          <a:p>
            <a:endParaRPr lang="en-US" altLang="zh-TW" dirty="0" smtClean="0"/>
          </a:p>
          <a:p>
            <a:endParaRPr lang="en-US" altLang="zh-TW" dirty="0" smtClean="0"/>
          </a:p>
          <a:p>
            <a:endParaRPr lang="en-US" altLang="zh-TW" dirty="0" smtClean="0"/>
          </a:p>
          <a:p>
            <a:endParaRPr lang="zh-TW" altLang="en-US" dirty="0" smtClean="0"/>
          </a:p>
          <a:p>
            <a:endParaRPr lang="en-US" altLang="zh-TW" dirty="0" smtClean="0"/>
          </a:p>
          <a:p>
            <a:endParaRPr lang="zh-TW" altLang="en-US" dirty="0"/>
          </a:p>
        </p:txBody>
      </p:sp>
    </p:spTree>
    <p:extLst>
      <p:ext uri="{BB962C8B-B14F-4D97-AF65-F5344CB8AC3E}">
        <p14:creationId xmlns:p14="http://schemas.microsoft.com/office/powerpoint/2010/main" val="232496279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大數據應用案例之醫療行業</a:t>
            </a:r>
            <a:endParaRPr lang="zh-TW" altLang="en-US" dirty="0"/>
          </a:p>
        </p:txBody>
      </p:sp>
      <p:sp>
        <p:nvSpPr>
          <p:cNvPr id="3" name="內容版面配置區 2"/>
          <p:cNvSpPr>
            <a:spLocks noGrp="1"/>
          </p:cNvSpPr>
          <p:nvPr>
            <p:ph idx="1"/>
          </p:nvPr>
        </p:nvSpPr>
        <p:spPr/>
        <p:txBody>
          <a:bodyPr/>
          <a:lstStyle/>
          <a:p>
            <a:r>
              <a:rPr lang="en-US" altLang="zh-TW" dirty="0"/>
              <a:t>Seton Healthcare</a:t>
            </a:r>
            <a:r>
              <a:rPr lang="zh-TW" altLang="en-US" dirty="0"/>
              <a:t>是採用</a:t>
            </a:r>
            <a:r>
              <a:rPr lang="en-US" altLang="zh-TW" dirty="0"/>
              <a:t>IBM</a:t>
            </a:r>
            <a:r>
              <a:rPr lang="zh-TW" altLang="en-US" dirty="0"/>
              <a:t>最新沃森技術醫療保健內容分析預測的首個客戶。該技術允許企業找到大量病人相關的臨床醫療信息，通過大數據處理，更好地分析病人的信息</a:t>
            </a:r>
            <a:r>
              <a:rPr lang="zh-TW" altLang="en-US" dirty="0" smtClean="0"/>
              <a:t>。</a:t>
            </a:r>
            <a:endParaRPr lang="en-US" altLang="zh-TW" dirty="0" smtClean="0"/>
          </a:p>
          <a:p>
            <a:r>
              <a:rPr lang="zh-TW" altLang="en-US" dirty="0"/>
              <a:t>在加拿大多倫多的一家醫院，針對</a:t>
            </a:r>
            <a:r>
              <a:rPr lang="zh-TW" altLang="en-US" dirty="0">
                <a:solidFill>
                  <a:srgbClr val="FF0000"/>
                </a:solidFill>
              </a:rPr>
              <a:t>早產嬰兒，每秒鐘有超過</a:t>
            </a:r>
            <a:r>
              <a:rPr lang="en-US" altLang="zh-TW" dirty="0">
                <a:solidFill>
                  <a:srgbClr val="FF0000"/>
                </a:solidFill>
              </a:rPr>
              <a:t>3000</a:t>
            </a:r>
            <a:r>
              <a:rPr lang="zh-TW" altLang="en-US" dirty="0">
                <a:solidFill>
                  <a:srgbClr val="FF0000"/>
                </a:solidFill>
              </a:rPr>
              <a:t>次的數據讀取</a:t>
            </a:r>
            <a:r>
              <a:rPr lang="zh-TW" altLang="en-US" dirty="0"/>
              <a:t>。通過這些數據分析，醫院能夠提前知道哪些早產兒出現問題並且有針對性地採取措施，</a:t>
            </a:r>
            <a:r>
              <a:rPr lang="zh-TW" altLang="en-US" dirty="0">
                <a:solidFill>
                  <a:srgbClr val="FF0000"/>
                </a:solidFill>
              </a:rPr>
              <a:t>避免早產嬰兒夭折</a:t>
            </a:r>
            <a:r>
              <a:rPr lang="zh-TW" altLang="en-US" dirty="0"/>
              <a:t>。</a:t>
            </a:r>
          </a:p>
          <a:p>
            <a:pPr marL="0" indent="0">
              <a:buNone/>
            </a:pPr>
            <a:endParaRPr lang="zh-TW" altLang="en-US" dirty="0"/>
          </a:p>
        </p:txBody>
      </p:sp>
      <p:pic>
        <p:nvPicPr>
          <p:cNvPr id="4" name="圖片 3"/>
          <p:cNvPicPr>
            <a:picLocks noChangeAspect="1"/>
          </p:cNvPicPr>
          <p:nvPr/>
        </p:nvPicPr>
        <p:blipFill>
          <a:blip r:embed="rId2"/>
          <a:stretch>
            <a:fillRect/>
          </a:stretch>
        </p:blipFill>
        <p:spPr>
          <a:xfrm>
            <a:off x="9281039" y="4707898"/>
            <a:ext cx="2619375" cy="1924050"/>
          </a:xfrm>
          <a:prstGeom prst="rect">
            <a:avLst/>
          </a:prstGeom>
        </p:spPr>
      </p:pic>
    </p:spTree>
    <p:extLst>
      <p:ext uri="{BB962C8B-B14F-4D97-AF65-F5344CB8AC3E}">
        <p14:creationId xmlns:p14="http://schemas.microsoft.com/office/powerpoint/2010/main" val="34584189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大數據應用案例之保險行業</a:t>
            </a:r>
            <a:endParaRPr lang="zh-TW" altLang="en-US" dirty="0"/>
          </a:p>
        </p:txBody>
      </p:sp>
      <p:sp>
        <p:nvSpPr>
          <p:cNvPr id="3" name="內容版面配置區 2"/>
          <p:cNvSpPr>
            <a:spLocks noGrp="1"/>
          </p:cNvSpPr>
          <p:nvPr>
            <p:ph idx="1"/>
          </p:nvPr>
        </p:nvSpPr>
        <p:spPr>
          <a:xfrm>
            <a:off x="632138" y="1568048"/>
            <a:ext cx="10515600" cy="4351338"/>
          </a:xfrm>
        </p:spPr>
        <p:txBody>
          <a:bodyPr>
            <a:normAutofit/>
          </a:bodyPr>
          <a:lstStyle/>
          <a:p>
            <a:r>
              <a:rPr lang="en-US" altLang="zh-TW" dirty="0" smtClean="0"/>
              <a:t>MetLife</a:t>
            </a:r>
            <a:r>
              <a:rPr lang="zh-TW" altLang="en-US" dirty="0" smtClean="0"/>
              <a:t>保險公司投資</a:t>
            </a:r>
            <a:r>
              <a:rPr lang="en-US" altLang="zh-TW" dirty="0"/>
              <a:t>3</a:t>
            </a:r>
            <a:r>
              <a:rPr lang="zh-TW" altLang="en-US" dirty="0"/>
              <a:t>億美金建立一個新式系統， 其中的第一款產品是一個基於</a:t>
            </a:r>
            <a:r>
              <a:rPr lang="en-US" altLang="zh-TW" dirty="0"/>
              <a:t>MongoDB</a:t>
            </a:r>
            <a:r>
              <a:rPr lang="zh-TW" altLang="en-US" dirty="0"/>
              <a:t>的應用程序，它將所有客戶信息放在同一個地方</a:t>
            </a:r>
            <a:r>
              <a:rPr lang="zh-TW" altLang="en-US" dirty="0" smtClean="0"/>
              <a:t>。</a:t>
            </a:r>
            <a:endParaRPr lang="en-US" altLang="zh-TW" dirty="0" smtClean="0"/>
          </a:p>
          <a:p>
            <a:r>
              <a:rPr lang="en-US" altLang="zh-TW" dirty="0"/>
              <a:t>MongoDB</a:t>
            </a:r>
            <a:r>
              <a:rPr lang="zh-TW" altLang="en-US" dirty="0"/>
              <a:t>匯聚了來自</a:t>
            </a:r>
            <a:r>
              <a:rPr lang="en-US" altLang="zh-TW" dirty="0">
                <a:solidFill>
                  <a:srgbClr val="FF0000"/>
                </a:solidFill>
              </a:rPr>
              <a:t>70</a:t>
            </a:r>
            <a:r>
              <a:rPr lang="zh-TW" altLang="en-US" dirty="0">
                <a:solidFill>
                  <a:srgbClr val="FF0000"/>
                </a:solidFill>
              </a:rPr>
              <a:t>多個遺留系統的數據</a:t>
            </a:r>
            <a:r>
              <a:rPr lang="zh-TW" altLang="en-US" dirty="0"/>
              <a:t>，並將它</a:t>
            </a:r>
            <a:r>
              <a:rPr lang="zh-TW" altLang="en-US" dirty="0">
                <a:solidFill>
                  <a:srgbClr val="FF0000"/>
                </a:solidFill>
              </a:rPr>
              <a:t>合併成一個單一的記錄</a:t>
            </a:r>
            <a:r>
              <a:rPr lang="zh-TW" altLang="en-US" dirty="0"/>
              <a:t>。它運行在兩個數據中心的</a:t>
            </a:r>
            <a:r>
              <a:rPr lang="en-US" altLang="zh-TW" dirty="0"/>
              <a:t>6</a:t>
            </a:r>
            <a:r>
              <a:rPr lang="zh-TW" altLang="en-US" dirty="0"/>
              <a:t>個伺服器上，目前存儲了</a:t>
            </a:r>
            <a:r>
              <a:rPr lang="en-US" altLang="zh-TW" dirty="0"/>
              <a:t>24TB</a:t>
            </a:r>
            <a:r>
              <a:rPr lang="zh-TW" altLang="en-US" dirty="0"/>
              <a:t>的數據。這包括</a:t>
            </a:r>
            <a:r>
              <a:rPr lang="en-US" altLang="zh-TW" dirty="0"/>
              <a:t>MetLife</a:t>
            </a:r>
            <a:r>
              <a:rPr lang="zh-TW" altLang="en-US" dirty="0"/>
              <a:t>的全部美國客戶，儘管它的目標是擴大它的國際客戶和多種語言，同時也可能</a:t>
            </a:r>
            <a:r>
              <a:rPr lang="zh-TW" altLang="en-US" dirty="0">
                <a:solidFill>
                  <a:srgbClr val="FF0000"/>
                </a:solidFill>
              </a:rPr>
              <a:t>創建一個面向客戶的版本</a:t>
            </a:r>
            <a:r>
              <a:rPr lang="zh-TW" altLang="en-US" dirty="0"/>
              <a:t>。它的更新幾乎是實時的，當新客戶的數據輸入時，就好像</a:t>
            </a:r>
            <a:r>
              <a:rPr lang="en-US" altLang="zh-TW" dirty="0"/>
              <a:t>Facebook</a:t>
            </a:r>
            <a:r>
              <a:rPr lang="zh-TW" altLang="en-US" dirty="0"/>
              <a:t>牆一樣</a:t>
            </a:r>
            <a:r>
              <a:rPr lang="zh-TW" altLang="en-US" dirty="0" smtClean="0"/>
              <a:t>。</a:t>
            </a:r>
            <a:r>
              <a:rPr lang="zh-TW" altLang="en-US" dirty="0"/>
              <a:t/>
            </a:r>
            <a:br>
              <a:rPr lang="zh-TW" altLang="en-US" dirty="0"/>
            </a:br>
            <a:endParaRPr lang="zh-TW" altLang="en-US" dirty="0"/>
          </a:p>
          <a:p>
            <a:endParaRPr lang="zh-TW" altLang="en-US" dirty="0"/>
          </a:p>
        </p:txBody>
      </p:sp>
      <p:pic>
        <p:nvPicPr>
          <p:cNvPr id="4" name="圖片 3"/>
          <p:cNvPicPr>
            <a:picLocks noChangeAspect="1"/>
          </p:cNvPicPr>
          <p:nvPr/>
        </p:nvPicPr>
        <p:blipFill>
          <a:blip r:embed="rId2"/>
          <a:stretch>
            <a:fillRect/>
          </a:stretch>
        </p:blipFill>
        <p:spPr>
          <a:xfrm>
            <a:off x="9379308" y="4962123"/>
            <a:ext cx="2628900" cy="1914525"/>
          </a:xfrm>
          <a:prstGeom prst="rect">
            <a:avLst/>
          </a:prstGeom>
        </p:spPr>
      </p:pic>
    </p:spTree>
    <p:extLst>
      <p:ext uri="{BB962C8B-B14F-4D97-AF65-F5344CB8AC3E}">
        <p14:creationId xmlns:p14="http://schemas.microsoft.com/office/powerpoint/2010/main" val="6953988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smtClean="0"/>
              <a:t>大數據應用案例之保險行業</a:t>
            </a:r>
            <a:endParaRPr lang="zh-TW" altLang="en-US" dirty="0"/>
          </a:p>
        </p:txBody>
      </p:sp>
      <p:sp>
        <p:nvSpPr>
          <p:cNvPr id="3" name="內容版面配置區 2"/>
          <p:cNvSpPr>
            <a:spLocks noGrp="1"/>
          </p:cNvSpPr>
          <p:nvPr>
            <p:ph idx="1"/>
          </p:nvPr>
        </p:nvSpPr>
        <p:spPr/>
        <p:txBody>
          <a:bodyPr/>
          <a:lstStyle/>
          <a:p>
            <a:r>
              <a:rPr lang="zh-TW" altLang="en-US" dirty="0" smtClean="0"/>
              <a:t>大多數疾病可以通過藥物來達到治療效果，但如何讓醫生和病人能夠</a:t>
            </a:r>
            <a:r>
              <a:rPr lang="zh-TW" altLang="en-US" dirty="0" smtClean="0"/>
              <a:t>專注參加</a:t>
            </a:r>
            <a:r>
              <a:rPr lang="zh-TW" altLang="en-US" dirty="0" smtClean="0"/>
              <a:t>一兩個可以</a:t>
            </a:r>
            <a:r>
              <a:rPr lang="zh-TW" altLang="en-US" dirty="0" smtClean="0">
                <a:solidFill>
                  <a:srgbClr val="FF0000"/>
                </a:solidFill>
              </a:rPr>
              <a:t>真正改善病人健康狀況的干預項目</a:t>
            </a:r>
            <a:r>
              <a:rPr lang="zh-TW" altLang="en-US" dirty="0" smtClean="0"/>
              <a:t>卻極具挑戰。安泰保險目前正嘗試通過大數據達到此目的。</a:t>
            </a:r>
          </a:p>
          <a:p>
            <a:endParaRPr lang="zh-TW" altLang="en-US" dirty="0"/>
          </a:p>
        </p:txBody>
      </p:sp>
    </p:spTree>
    <p:extLst>
      <p:ext uri="{BB962C8B-B14F-4D97-AF65-F5344CB8AC3E}">
        <p14:creationId xmlns:p14="http://schemas.microsoft.com/office/powerpoint/2010/main" val="35561843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smtClean="0"/>
              <a:t>大數據應用案例之保險行業</a:t>
            </a:r>
            <a:endParaRPr lang="zh-TW" altLang="en-US" dirty="0"/>
          </a:p>
        </p:txBody>
      </p:sp>
      <p:sp>
        <p:nvSpPr>
          <p:cNvPr id="3" name="內容版面配置區 2"/>
          <p:cNvSpPr>
            <a:spLocks noGrp="1"/>
          </p:cNvSpPr>
          <p:nvPr>
            <p:ph idx="1"/>
          </p:nvPr>
        </p:nvSpPr>
        <p:spPr/>
        <p:txBody>
          <a:bodyPr/>
          <a:lstStyle/>
          <a:p>
            <a:r>
              <a:rPr lang="zh-TW" altLang="en-US" dirty="0"/>
              <a:t>安泰保險為了幫助</a:t>
            </a:r>
            <a:r>
              <a:rPr lang="zh-TW" altLang="en-US" dirty="0">
                <a:solidFill>
                  <a:srgbClr val="FF0000"/>
                </a:solidFill>
              </a:rPr>
              <a:t>改善代謝綜合症患者的預測</a:t>
            </a:r>
            <a:r>
              <a:rPr lang="zh-TW" altLang="en-US" dirty="0"/>
              <a:t>，從千名患者中選擇</a:t>
            </a:r>
            <a:r>
              <a:rPr lang="en-US" altLang="zh-TW" dirty="0">
                <a:solidFill>
                  <a:srgbClr val="FF0000"/>
                </a:solidFill>
              </a:rPr>
              <a:t>102</a:t>
            </a:r>
            <a:r>
              <a:rPr lang="zh-TW" altLang="en-US" dirty="0">
                <a:solidFill>
                  <a:srgbClr val="FF0000"/>
                </a:solidFill>
              </a:rPr>
              <a:t>個完成實驗</a:t>
            </a:r>
            <a:r>
              <a:rPr lang="zh-TW" altLang="en-US" dirty="0"/>
              <a:t>。在一個獨立的實驗室工作內，通過患者的一系列代謝綜合症的檢測試驗結果，在連續三年內，</a:t>
            </a:r>
            <a:r>
              <a:rPr lang="zh-TW" altLang="en-US" dirty="0">
                <a:solidFill>
                  <a:srgbClr val="FF0000"/>
                </a:solidFill>
              </a:rPr>
              <a:t>掃描</a:t>
            </a:r>
            <a:r>
              <a:rPr lang="en-US" altLang="zh-TW" dirty="0">
                <a:solidFill>
                  <a:srgbClr val="FF0000"/>
                </a:solidFill>
              </a:rPr>
              <a:t>600,000</a:t>
            </a:r>
            <a:r>
              <a:rPr lang="zh-TW" altLang="en-US" dirty="0">
                <a:solidFill>
                  <a:srgbClr val="FF0000"/>
                </a:solidFill>
              </a:rPr>
              <a:t>個化驗結果和</a:t>
            </a:r>
            <a:r>
              <a:rPr lang="en-US" altLang="zh-TW" dirty="0">
                <a:solidFill>
                  <a:srgbClr val="FF0000"/>
                </a:solidFill>
              </a:rPr>
              <a:t>18</a:t>
            </a:r>
            <a:r>
              <a:rPr lang="zh-TW" altLang="en-US" dirty="0">
                <a:solidFill>
                  <a:srgbClr val="FF0000"/>
                </a:solidFill>
              </a:rPr>
              <a:t>萬索賠事件</a:t>
            </a:r>
            <a:r>
              <a:rPr lang="zh-TW" altLang="en-US" dirty="0"/>
              <a:t>。將最後的結果組成一個高度個性化的治療方案，以評估患者的危險因素和重點治療方案。這樣，醫生可以</a:t>
            </a:r>
            <a:r>
              <a:rPr lang="zh-TW" altLang="en-US" dirty="0">
                <a:solidFill>
                  <a:srgbClr val="FF0000"/>
                </a:solidFill>
              </a:rPr>
              <a:t>通過食用他汀類藥物及減重</a:t>
            </a:r>
            <a:r>
              <a:rPr lang="en-US" altLang="zh-TW" dirty="0">
                <a:solidFill>
                  <a:srgbClr val="FF0000"/>
                </a:solidFill>
              </a:rPr>
              <a:t>5</a:t>
            </a:r>
            <a:r>
              <a:rPr lang="zh-TW" altLang="en-US" dirty="0">
                <a:solidFill>
                  <a:srgbClr val="FF0000"/>
                </a:solidFill>
              </a:rPr>
              <a:t>磅等建議</a:t>
            </a:r>
            <a:r>
              <a:rPr lang="zh-TW" altLang="en-US" dirty="0"/>
              <a:t>而減少未來</a:t>
            </a:r>
            <a:r>
              <a:rPr lang="en-US" altLang="zh-TW" dirty="0">
                <a:solidFill>
                  <a:srgbClr val="FF0000"/>
                </a:solidFill>
              </a:rPr>
              <a:t>10</a:t>
            </a:r>
            <a:r>
              <a:rPr lang="zh-TW" altLang="en-US" dirty="0">
                <a:solidFill>
                  <a:srgbClr val="FF0000"/>
                </a:solidFill>
              </a:rPr>
              <a:t>年內</a:t>
            </a:r>
            <a:r>
              <a:rPr lang="en-US" altLang="zh-TW" dirty="0">
                <a:solidFill>
                  <a:srgbClr val="FF0000"/>
                </a:solidFill>
              </a:rPr>
              <a:t>50%</a:t>
            </a:r>
            <a:r>
              <a:rPr lang="zh-TW" altLang="en-US" dirty="0">
                <a:solidFill>
                  <a:srgbClr val="FF0000"/>
                </a:solidFill>
              </a:rPr>
              <a:t>的發病率</a:t>
            </a:r>
            <a:r>
              <a:rPr lang="zh-TW" altLang="en-US" dirty="0"/>
              <a:t>。或者通過你目前體內</a:t>
            </a:r>
            <a:r>
              <a:rPr lang="zh-TW" altLang="en-US" dirty="0">
                <a:solidFill>
                  <a:srgbClr val="FF0000"/>
                </a:solidFill>
              </a:rPr>
              <a:t>高於</a:t>
            </a:r>
            <a:r>
              <a:rPr lang="en-US" altLang="zh-TW" dirty="0">
                <a:solidFill>
                  <a:srgbClr val="FF0000"/>
                </a:solidFill>
              </a:rPr>
              <a:t>20%</a:t>
            </a:r>
            <a:r>
              <a:rPr lang="zh-TW" altLang="en-US" dirty="0">
                <a:solidFill>
                  <a:srgbClr val="FF0000"/>
                </a:solidFill>
              </a:rPr>
              <a:t>的含糖量</a:t>
            </a:r>
            <a:r>
              <a:rPr lang="zh-TW" altLang="en-US" dirty="0"/>
              <a:t>，而建議你降低體內甘油三酯總量</a:t>
            </a:r>
            <a:r>
              <a:rPr lang="zh-TW" altLang="en-US" dirty="0" smtClean="0"/>
              <a:t>。</a:t>
            </a:r>
            <a:br>
              <a:rPr lang="zh-TW" altLang="en-US" dirty="0" smtClean="0"/>
            </a:br>
            <a:endParaRPr lang="zh-TW" altLang="en-US" dirty="0"/>
          </a:p>
        </p:txBody>
      </p:sp>
    </p:spTree>
    <p:extLst>
      <p:ext uri="{BB962C8B-B14F-4D97-AF65-F5344CB8AC3E}">
        <p14:creationId xmlns:p14="http://schemas.microsoft.com/office/powerpoint/2010/main" val="40263390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大數據應用案例之能源行業</a:t>
            </a:r>
            <a:endParaRPr lang="zh-TW" altLang="en-US" dirty="0"/>
          </a:p>
        </p:txBody>
      </p:sp>
      <p:sp>
        <p:nvSpPr>
          <p:cNvPr id="3" name="內容版面配置區 2"/>
          <p:cNvSpPr>
            <a:spLocks noGrp="1"/>
          </p:cNvSpPr>
          <p:nvPr>
            <p:ph idx="1"/>
          </p:nvPr>
        </p:nvSpPr>
        <p:spPr/>
        <p:txBody>
          <a:bodyPr/>
          <a:lstStyle/>
          <a:p>
            <a:r>
              <a:rPr lang="zh-TW" altLang="en-US" dirty="0"/>
              <a:t>智能電網現在歐洲已經做到了終端，也就是所謂的</a:t>
            </a:r>
            <a:r>
              <a:rPr lang="zh-TW" altLang="en-US" dirty="0">
                <a:solidFill>
                  <a:srgbClr val="FF0000"/>
                </a:solidFill>
              </a:rPr>
              <a:t>智能電錶</a:t>
            </a:r>
            <a:r>
              <a:rPr lang="zh-TW" altLang="en-US" dirty="0"/>
              <a:t>。在德國，為了</a:t>
            </a:r>
            <a:r>
              <a:rPr lang="zh-TW" altLang="en-US" dirty="0">
                <a:solidFill>
                  <a:srgbClr val="FF0000"/>
                </a:solidFill>
              </a:rPr>
              <a:t>鼓勵利用太陽能</a:t>
            </a:r>
            <a:r>
              <a:rPr lang="zh-TW" altLang="en-US" dirty="0"/>
              <a:t>，會在家庭安裝太陽能，除了賣電給你，當你的太陽能</a:t>
            </a:r>
            <a:r>
              <a:rPr lang="zh-TW" altLang="en-US" dirty="0">
                <a:solidFill>
                  <a:srgbClr val="FF0000"/>
                </a:solidFill>
              </a:rPr>
              <a:t>有多餘電的時候還可以買回來</a:t>
            </a:r>
            <a:r>
              <a:rPr lang="zh-TW" altLang="en-US" dirty="0"/>
              <a:t>。通過電網收集</a:t>
            </a:r>
            <a:r>
              <a:rPr lang="zh-TW" altLang="en-US" dirty="0">
                <a:solidFill>
                  <a:srgbClr val="FF0000"/>
                </a:solidFill>
              </a:rPr>
              <a:t>每隔五分鐘或十分鐘收集一次數據</a:t>
            </a:r>
            <a:r>
              <a:rPr lang="zh-TW" altLang="en-US" dirty="0"/>
              <a:t>，收集來的這些數據可以用來預測</a:t>
            </a:r>
            <a:r>
              <a:rPr lang="zh-TW" altLang="en-US" dirty="0">
                <a:solidFill>
                  <a:srgbClr val="FF0000"/>
                </a:solidFill>
              </a:rPr>
              <a:t>客戶的用電習慣</a:t>
            </a:r>
            <a:r>
              <a:rPr lang="zh-TW" altLang="en-US" dirty="0"/>
              <a:t>等，從而</a:t>
            </a:r>
            <a:r>
              <a:rPr lang="zh-TW" altLang="en-US" dirty="0">
                <a:solidFill>
                  <a:srgbClr val="FF0000"/>
                </a:solidFill>
              </a:rPr>
              <a:t>推斷出在未來</a:t>
            </a:r>
            <a:r>
              <a:rPr lang="en-US" altLang="zh-TW" dirty="0">
                <a:solidFill>
                  <a:srgbClr val="FF0000"/>
                </a:solidFill>
              </a:rPr>
              <a:t>2~3</a:t>
            </a:r>
            <a:r>
              <a:rPr lang="zh-TW" altLang="en-US" dirty="0">
                <a:solidFill>
                  <a:srgbClr val="FF0000"/>
                </a:solidFill>
              </a:rPr>
              <a:t>個月</a:t>
            </a:r>
            <a:r>
              <a:rPr lang="zh-TW" altLang="en-US" dirty="0" smtClean="0"/>
              <a:t>時間裏，</a:t>
            </a:r>
            <a:r>
              <a:rPr lang="zh-TW" altLang="en-US" dirty="0"/>
              <a:t>整個電網大概需要多少電。有了這個預測后，就可以向發電或者供電企業購買一定數量的電。因為電有點像期貨一樣，如果提前買就會比較便宜，買現貨就比較貴。通過這個預測后，</a:t>
            </a:r>
            <a:r>
              <a:rPr lang="zh-TW" altLang="en-US" dirty="0">
                <a:solidFill>
                  <a:srgbClr val="FF0000"/>
                </a:solidFill>
              </a:rPr>
              <a:t>可以降低採購成本</a:t>
            </a:r>
            <a:r>
              <a:rPr lang="zh-TW" altLang="en-US" dirty="0"/>
              <a:t>。</a:t>
            </a:r>
          </a:p>
        </p:txBody>
      </p:sp>
      <p:pic>
        <p:nvPicPr>
          <p:cNvPr id="5122" name="Picture 2" descr="http://cdn.iguang.co/22c037fc/mmbiz/KfLGF0ibu6cII5DicoBa1Avd82FArSc683vuvwnTUpLUbibs69C6B9QgSeaKql1LFun3eYWAUHkTkicynU248Kic8vQ/0?wx_fmt=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53575" y="4962524"/>
            <a:ext cx="2638425" cy="18954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27406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b="1" dirty="0"/>
              <a:t>大數據應用案例之公路交通</a:t>
            </a:r>
            <a:endParaRPr lang="zh-TW" altLang="en-US" dirty="0"/>
          </a:p>
        </p:txBody>
      </p:sp>
      <p:sp>
        <p:nvSpPr>
          <p:cNvPr id="3" name="內容版面配置區 2"/>
          <p:cNvSpPr>
            <a:spLocks noGrp="1"/>
          </p:cNvSpPr>
          <p:nvPr>
            <p:ph idx="1"/>
          </p:nvPr>
        </p:nvSpPr>
        <p:spPr/>
        <p:txBody>
          <a:bodyPr/>
          <a:lstStyle/>
          <a:p>
            <a:r>
              <a:rPr lang="zh-TW" altLang="en-US" dirty="0"/>
              <a:t>在洛杉磯開過車的人一定都經歷過那裡</a:t>
            </a:r>
            <a:r>
              <a:rPr lang="zh-TW" altLang="en-US" dirty="0">
                <a:solidFill>
                  <a:srgbClr val="FF0000"/>
                </a:solidFill>
              </a:rPr>
              <a:t>噩夢般的交通擁堵</a:t>
            </a:r>
            <a:r>
              <a:rPr lang="zh-TW" altLang="en-US" dirty="0"/>
              <a:t>情況。目前</a:t>
            </a:r>
            <a:r>
              <a:rPr lang="zh-TW" altLang="en-US" dirty="0">
                <a:solidFill>
                  <a:srgbClr val="FF0000"/>
                </a:solidFill>
              </a:rPr>
              <a:t>政府在</a:t>
            </a:r>
            <a:r>
              <a:rPr lang="en-US" altLang="zh-TW" dirty="0">
                <a:solidFill>
                  <a:srgbClr val="FF0000"/>
                </a:solidFill>
              </a:rPr>
              <a:t>I-10</a:t>
            </a:r>
            <a:r>
              <a:rPr lang="zh-TW" altLang="en-US" dirty="0">
                <a:solidFill>
                  <a:srgbClr val="FF0000"/>
                </a:solidFill>
              </a:rPr>
              <a:t>和</a:t>
            </a:r>
            <a:r>
              <a:rPr lang="en-US" altLang="zh-TW" dirty="0">
                <a:solidFill>
                  <a:srgbClr val="FF0000"/>
                </a:solidFill>
              </a:rPr>
              <a:t>I-110</a:t>
            </a:r>
            <a:r>
              <a:rPr lang="zh-TW" altLang="en-US" dirty="0">
                <a:solidFill>
                  <a:srgbClr val="FF0000"/>
                </a:solidFill>
              </a:rPr>
              <a:t>州際公路</a:t>
            </a:r>
            <a:r>
              <a:rPr lang="zh-TW" altLang="en-US" dirty="0"/>
              <a:t>上建立了一條了收費的快速通道。政府可通過大數據引導駕駛人員在該通道上的行駛情況，</a:t>
            </a:r>
            <a:r>
              <a:rPr lang="zh-TW" altLang="en-US" dirty="0">
                <a:solidFill>
                  <a:srgbClr val="FF0000"/>
                </a:solidFill>
              </a:rPr>
              <a:t>保證交通暢通</a:t>
            </a:r>
            <a:r>
              <a:rPr lang="zh-TW" altLang="en-US" dirty="0" smtClean="0">
                <a:solidFill>
                  <a:srgbClr val="FF0000"/>
                </a:solidFill>
              </a:rPr>
              <a:t>。</a:t>
            </a:r>
            <a:endParaRPr lang="en-US" altLang="zh-TW" dirty="0" smtClean="0">
              <a:solidFill>
                <a:srgbClr val="FF0000"/>
              </a:solidFill>
            </a:endParaRPr>
          </a:p>
          <a:p>
            <a:endParaRPr lang="zh-TW" altLang="en-US" dirty="0"/>
          </a:p>
        </p:txBody>
      </p:sp>
      <p:pic>
        <p:nvPicPr>
          <p:cNvPr id="4" name="圖片 3"/>
          <p:cNvPicPr>
            <a:picLocks noChangeAspect="1"/>
          </p:cNvPicPr>
          <p:nvPr/>
        </p:nvPicPr>
        <p:blipFill>
          <a:blip r:embed="rId2"/>
          <a:stretch>
            <a:fillRect/>
          </a:stretch>
        </p:blipFill>
        <p:spPr>
          <a:xfrm>
            <a:off x="9242708" y="4671084"/>
            <a:ext cx="2670279" cy="1920406"/>
          </a:xfrm>
          <a:prstGeom prst="rect">
            <a:avLst/>
          </a:prstGeom>
        </p:spPr>
      </p:pic>
    </p:spTree>
    <p:extLst>
      <p:ext uri="{BB962C8B-B14F-4D97-AF65-F5344CB8AC3E}">
        <p14:creationId xmlns:p14="http://schemas.microsoft.com/office/powerpoint/2010/main" val="2380213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727</TotalTime>
  <Words>3151</Words>
  <Application>Microsoft Office PowerPoint</Application>
  <PresentationFormat>寬螢幕</PresentationFormat>
  <Paragraphs>117</Paragraphs>
  <Slides>36</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36</vt:i4>
      </vt:variant>
    </vt:vector>
  </HeadingPairs>
  <TitlesOfParts>
    <vt:vector size="41" baseType="lpstr">
      <vt:lpstr>新細明體</vt:lpstr>
      <vt:lpstr>Arial</vt:lpstr>
      <vt:lpstr>Calibri</vt:lpstr>
      <vt:lpstr>Calibri Light</vt:lpstr>
      <vt:lpstr>Office 佈景主題</vt:lpstr>
      <vt:lpstr>巨量資料在不同領域的應用及影響</vt:lpstr>
      <vt:lpstr>大數據應用案例之電視媒體</vt:lpstr>
      <vt:lpstr>大數據應用案例之電視媒體</vt:lpstr>
      <vt:lpstr>大數據應用案例之醫療行業</vt:lpstr>
      <vt:lpstr>大數據應用案例之保險行業</vt:lpstr>
      <vt:lpstr>大數據應用案例之保險行業</vt:lpstr>
      <vt:lpstr>大數據應用案例之保險行業</vt:lpstr>
      <vt:lpstr>大數據應用案例之能源行業</vt:lpstr>
      <vt:lpstr>大數據應用案例之公路交通</vt:lpstr>
      <vt:lpstr>大數據應用案例之公路交通</vt:lpstr>
      <vt:lpstr>大數據應用案例之中石油檢修油氣管道</vt:lpstr>
      <vt:lpstr>大數據應用案例之中石油檢修油氣管道</vt:lpstr>
      <vt:lpstr>大數據應用案例之中石油檢修油氣管道</vt:lpstr>
      <vt:lpstr>大數據應用案例之紐約市公安管理</vt:lpstr>
      <vt:lpstr>大數據應用案例之紐約市公安管理</vt:lpstr>
      <vt:lpstr>大數據應用案例之紐約市公安管理</vt:lpstr>
      <vt:lpstr>大數據應用案例之循司機行車</vt:lpstr>
      <vt:lpstr>零售流通業法寶：客戶購買行為分析</vt:lpstr>
      <vt:lpstr>零售流通業法寶：客戶購買行為分析</vt:lpstr>
      <vt:lpstr>零售流通業法寶：客戶購買行為分析</vt:lpstr>
      <vt:lpstr>零售流通業法寶：客戶購買行為分析</vt:lpstr>
      <vt:lpstr>零售流通業法寶：客戶購買行為分析</vt:lpstr>
      <vt:lpstr>零售流通業法寶：客戶購買行為分析</vt:lpstr>
      <vt:lpstr>農業案例說明</vt:lpstr>
      <vt:lpstr>農業案例說明</vt:lpstr>
      <vt:lpstr>衛星數據如何與農業相結合？</vt:lpstr>
      <vt:lpstr>農業精緻化管理</vt:lpstr>
      <vt:lpstr>灌溉水資源</vt:lpstr>
      <vt:lpstr>天氣上知天而作</vt:lpstr>
      <vt:lpstr>精準化管理帶來效益</vt:lpstr>
      <vt:lpstr>原始資料來源</vt:lpstr>
      <vt:lpstr>原始資料來源</vt:lpstr>
      <vt:lpstr>大數據能夠給農業帶來的幫助-火龍果為例</vt:lpstr>
      <vt:lpstr>PowerPoint 簡報</vt:lpstr>
      <vt:lpstr>五大觀念，挖出潛在新商機</vt:lpstr>
      <vt:lpstr>資料來源</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巨量資料在不同領域的應用及影響</dc:title>
  <dc:creator>資訊室 張漢呈</dc:creator>
  <cp:lastModifiedBy>12452(張漢呈)</cp:lastModifiedBy>
  <cp:revision>42</cp:revision>
  <dcterms:created xsi:type="dcterms:W3CDTF">2017-03-13T00:31:14Z</dcterms:created>
  <dcterms:modified xsi:type="dcterms:W3CDTF">2019-09-30T02:45:39Z</dcterms:modified>
</cp:coreProperties>
</file>

<file path=docProps/thumbnail.jpeg>
</file>